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Quicksand" panose="020B0604020202020204" charset="-18"/>
      <p:regular r:id="rId24"/>
    </p:embeddedFont>
    <p:embeddedFont>
      <p:font typeface="Montserrat" panose="020B0604020202020204" charset="-18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Quicksand Bold" panose="020B0604020202020204" charset="-18"/>
      <p:regular r:id="rId30"/>
    </p:embeddedFont>
    <p:embeddedFont>
      <p:font typeface="Montserrat Bold" panose="020B0604020202020204" charset="-18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https://www.blesk.cz/clanek/zpravy-krimi/689000/seniorku-z-prahy-na-kvilde-ustkla-zmije-jed-si-hodiny-cucala-z-prstu-malem-ji-to-stalo-zivot.html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Vzpom%C3%ADnka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36511" y="1433816"/>
            <a:ext cx="7609599" cy="5887928"/>
          </a:xfrm>
          <a:custGeom>
            <a:avLst/>
            <a:gdLst/>
            <a:ahLst/>
            <a:cxnLst/>
            <a:rect l="l" t="t" r="r" b="b"/>
            <a:pathLst>
              <a:path w="7609599" h="5887928">
                <a:moveTo>
                  <a:pt x="0" y="0"/>
                </a:moveTo>
                <a:lnTo>
                  <a:pt x="7609600" y="0"/>
                </a:lnTo>
                <a:lnTo>
                  <a:pt x="7609600" y="5887928"/>
                </a:lnTo>
                <a:lnTo>
                  <a:pt x="0" y="58879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873979"/>
            <a:ext cx="3214440" cy="1384321"/>
          </a:xfrm>
          <a:custGeom>
            <a:avLst/>
            <a:gdLst/>
            <a:ahLst/>
            <a:cxnLst/>
            <a:rect l="l" t="t" r="r" b="b"/>
            <a:pathLst>
              <a:path w="3214440" h="1384321">
                <a:moveTo>
                  <a:pt x="0" y="0"/>
                </a:moveTo>
                <a:lnTo>
                  <a:pt x="3214440" y="0"/>
                </a:lnTo>
                <a:lnTo>
                  <a:pt x="3214440" y="1384321"/>
                </a:lnTo>
                <a:lnTo>
                  <a:pt x="0" y="13843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19525" y="8013250"/>
            <a:ext cx="4539775" cy="1245050"/>
          </a:xfrm>
          <a:custGeom>
            <a:avLst/>
            <a:gdLst/>
            <a:ahLst/>
            <a:cxnLst/>
            <a:rect l="l" t="t" r="r" b="b"/>
            <a:pathLst>
              <a:path w="4539775" h="1245050">
                <a:moveTo>
                  <a:pt x="0" y="0"/>
                </a:moveTo>
                <a:lnTo>
                  <a:pt x="4539775" y="0"/>
                </a:lnTo>
                <a:lnTo>
                  <a:pt x="4539775" y="1245050"/>
                </a:lnTo>
                <a:lnTo>
                  <a:pt x="0" y="1245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157711" y="1939017"/>
            <a:ext cx="9301711" cy="4067294"/>
            <a:chOff x="0" y="0"/>
            <a:chExt cx="3333523" cy="14576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33523" cy="1457626"/>
            </a:xfrm>
            <a:custGeom>
              <a:avLst/>
              <a:gdLst/>
              <a:ahLst/>
              <a:cxnLst/>
              <a:rect l="l" t="t" r="r" b="b"/>
              <a:pathLst>
                <a:path w="3333523" h="1457626">
                  <a:moveTo>
                    <a:pt x="0" y="0"/>
                  </a:moveTo>
                  <a:lnTo>
                    <a:pt x="3333523" y="0"/>
                  </a:lnTo>
                  <a:lnTo>
                    <a:pt x="3333523" y="1457626"/>
                  </a:lnTo>
                  <a:lnTo>
                    <a:pt x="0" y="1457626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2143897"/>
            <a:ext cx="7694225" cy="3657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>
                <a:solidFill>
                  <a:srgbClr val="000000"/>
                </a:solidFill>
                <a:latin typeface="Montserrat Bold"/>
              </a:rPr>
              <a:t>Ve světě informací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72426"/>
            <a:ext cx="11145867" cy="6270102"/>
            <a:chOff x="0" y="0"/>
            <a:chExt cx="3994427" cy="22470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94427" cy="2247063"/>
            </a:xfrm>
            <a:custGeom>
              <a:avLst/>
              <a:gdLst/>
              <a:ahLst/>
              <a:cxnLst/>
              <a:rect l="l" t="t" r="r" b="b"/>
              <a:pathLst>
                <a:path w="3994427" h="2247063">
                  <a:moveTo>
                    <a:pt x="0" y="0"/>
                  </a:moveTo>
                  <a:lnTo>
                    <a:pt x="3994427" y="0"/>
                  </a:lnTo>
                  <a:lnTo>
                    <a:pt x="3994427" y="2247063"/>
                  </a:lnTo>
                  <a:lnTo>
                    <a:pt x="0" y="2247063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988704" y="2220381"/>
            <a:ext cx="5831622" cy="5846238"/>
          </a:xfrm>
          <a:custGeom>
            <a:avLst/>
            <a:gdLst/>
            <a:ahLst/>
            <a:cxnLst/>
            <a:rect l="l" t="t" r="r" b="b"/>
            <a:pathLst>
              <a:path w="5831622" h="5846238">
                <a:moveTo>
                  <a:pt x="0" y="0"/>
                </a:moveTo>
                <a:lnTo>
                  <a:pt x="5831622" y="0"/>
                </a:lnTo>
                <a:lnTo>
                  <a:pt x="5831622" y="5846238"/>
                </a:lnTo>
                <a:lnTo>
                  <a:pt x="0" y="58462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4330488"/>
            <a:ext cx="9604947" cy="2123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spc="237">
                <a:solidFill>
                  <a:srgbClr val="000000"/>
                </a:solidFill>
                <a:latin typeface="Quicksand"/>
              </a:rPr>
              <a:t>Například při vybírání sladkosti v supermarketu, jídla v restauraci...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spc="237">
                <a:solidFill>
                  <a:srgbClr val="000000"/>
                </a:solidFill>
                <a:latin typeface="Quicksand"/>
              </a:rPr>
              <a:t>Když máme hodně úkolů, vede to k prokrastinaci.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9626" y="1833265"/>
            <a:ext cx="6351492" cy="1965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6999" spc="209">
                <a:solidFill>
                  <a:srgbClr val="000000"/>
                </a:solidFill>
                <a:latin typeface="Montserrat Bold"/>
              </a:rPr>
              <a:t>Rozhodovací paralýza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32537"/>
            <a:ext cx="13230763" cy="1747520"/>
            <a:chOff x="0" y="0"/>
            <a:chExt cx="4741607" cy="6262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41607" cy="626272"/>
            </a:xfrm>
            <a:custGeom>
              <a:avLst/>
              <a:gdLst/>
              <a:ahLst/>
              <a:cxnLst/>
              <a:rect l="l" t="t" r="r" b="b"/>
              <a:pathLst>
                <a:path w="4741607" h="626272">
                  <a:moveTo>
                    <a:pt x="0" y="0"/>
                  </a:moveTo>
                  <a:lnTo>
                    <a:pt x="4741607" y="0"/>
                  </a:lnTo>
                  <a:lnTo>
                    <a:pt x="4741607" y="626272"/>
                  </a:lnTo>
                  <a:lnTo>
                    <a:pt x="0" y="626272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3453077"/>
            <a:ext cx="7965564" cy="5805223"/>
          </a:xfrm>
          <a:custGeom>
            <a:avLst/>
            <a:gdLst/>
            <a:ahLst/>
            <a:cxnLst/>
            <a:rect l="l" t="t" r="r" b="b"/>
            <a:pathLst>
              <a:path w="7965564" h="5805223">
                <a:moveTo>
                  <a:pt x="0" y="0"/>
                </a:moveTo>
                <a:lnTo>
                  <a:pt x="7965564" y="0"/>
                </a:lnTo>
                <a:lnTo>
                  <a:pt x="7965564" y="5805223"/>
                </a:lnTo>
                <a:lnTo>
                  <a:pt x="0" y="5805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79046" y="4477589"/>
            <a:ext cx="7580254" cy="3265844"/>
          </a:xfrm>
          <a:custGeom>
            <a:avLst/>
            <a:gdLst/>
            <a:ahLst/>
            <a:cxnLst/>
            <a:rect l="l" t="t" r="r" b="b"/>
            <a:pathLst>
              <a:path w="7580254" h="3265844">
                <a:moveTo>
                  <a:pt x="0" y="0"/>
                </a:moveTo>
                <a:lnTo>
                  <a:pt x="7580254" y="0"/>
                </a:lnTo>
                <a:lnTo>
                  <a:pt x="7580254" y="3265844"/>
                </a:lnTo>
                <a:lnTo>
                  <a:pt x="0" y="3265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35195" y="1742764"/>
            <a:ext cx="11362794" cy="993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6999" spc="209">
                <a:solidFill>
                  <a:srgbClr val="000000"/>
                </a:solidFill>
                <a:latin typeface="Montserrat Bold"/>
              </a:rPr>
              <a:t>Pozor na selský rozum!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32537"/>
            <a:ext cx="14040995" cy="1747520"/>
            <a:chOff x="0" y="0"/>
            <a:chExt cx="5031976" cy="6262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1976" cy="626272"/>
            </a:xfrm>
            <a:custGeom>
              <a:avLst/>
              <a:gdLst/>
              <a:ahLst/>
              <a:cxnLst/>
              <a:rect l="l" t="t" r="r" b="b"/>
              <a:pathLst>
                <a:path w="5031976" h="626272">
                  <a:moveTo>
                    <a:pt x="0" y="0"/>
                  </a:moveTo>
                  <a:lnTo>
                    <a:pt x="5031976" y="0"/>
                  </a:lnTo>
                  <a:lnTo>
                    <a:pt x="5031976" y="626272"/>
                  </a:lnTo>
                  <a:lnTo>
                    <a:pt x="0" y="626272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35195" y="1742764"/>
            <a:ext cx="11970468" cy="993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6999" spc="209">
                <a:solidFill>
                  <a:srgbClr val="000000"/>
                </a:solidFill>
                <a:latin typeface="Montserrat Bold"/>
              </a:rPr>
              <a:t>Něco z českého jazyka...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30697" y="4657964"/>
            <a:ext cx="13137238" cy="317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Quicksand"/>
              </a:rPr>
              <a:t>„Pozorovali jsme, jak vrtulník elegantně přistál na svých </a:t>
            </a:r>
            <a:r>
              <a:rPr lang="en-US" sz="6000">
                <a:solidFill>
                  <a:srgbClr val="000000"/>
                </a:solidFill>
                <a:latin typeface="Quicksand Bold"/>
              </a:rPr>
              <a:t>ližinách/lyžinách</a:t>
            </a:r>
            <a:r>
              <a:rPr lang="en-US" sz="6000">
                <a:solidFill>
                  <a:srgbClr val="000000"/>
                </a:solidFill>
                <a:latin typeface="Quicksand"/>
              </a:rPr>
              <a:t>.“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278244"/>
            <a:ext cx="7154021" cy="5730513"/>
            <a:chOff x="0" y="0"/>
            <a:chExt cx="2563840" cy="20536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3840" cy="2053686"/>
            </a:xfrm>
            <a:custGeom>
              <a:avLst/>
              <a:gdLst/>
              <a:ahLst/>
              <a:cxnLst/>
              <a:rect l="l" t="t" r="r" b="b"/>
              <a:pathLst>
                <a:path w="2563840" h="2053686">
                  <a:moveTo>
                    <a:pt x="0" y="0"/>
                  </a:moveTo>
                  <a:lnTo>
                    <a:pt x="2563840" y="0"/>
                  </a:lnTo>
                  <a:lnTo>
                    <a:pt x="2563840" y="2053686"/>
                  </a:lnTo>
                  <a:lnTo>
                    <a:pt x="0" y="2053686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144000" y="6989853"/>
            <a:ext cx="7748407" cy="2158485"/>
          </a:xfrm>
          <a:custGeom>
            <a:avLst/>
            <a:gdLst/>
            <a:ahLst/>
            <a:cxnLst/>
            <a:rect l="l" t="t" r="r" b="b"/>
            <a:pathLst>
              <a:path w="7748407" h="2158485">
                <a:moveTo>
                  <a:pt x="0" y="0"/>
                </a:moveTo>
                <a:lnTo>
                  <a:pt x="7748407" y="0"/>
                </a:lnTo>
                <a:lnTo>
                  <a:pt x="7748407" y="2158485"/>
                </a:lnTo>
                <a:lnTo>
                  <a:pt x="0" y="21584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673209" y="2816376"/>
            <a:ext cx="8766807" cy="2442182"/>
          </a:xfrm>
          <a:custGeom>
            <a:avLst/>
            <a:gdLst/>
            <a:ahLst/>
            <a:cxnLst/>
            <a:rect l="l" t="t" r="r" b="b"/>
            <a:pathLst>
              <a:path w="8766807" h="2442182">
                <a:moveTo>
                  <a:pt x="0" y="0"/>
                </a:moveTo>
                <a:lnTo>
                  <a:pt x="8766808" y="0"/>
                </a:lnTo>
                <a:lnTo>
                  <a:pt x="8766808" y="2442182"/>
                </a:lnTo>
                <a:lnTo>
                  <a:pt x="0" y="244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025576" y="1671560"/>
            <a:ext cx="8219198" cy="2289634"/>
          </a:xfrm>
          <a:custGeom>
            <a:avLst/>
            <a:gdLst/>
            <a:ahLst/>
            <a:cxnLst/>
            <a:rect l="l" t="t" r="r" b="b"/>
            <a:pathLst>
              <a:path w="8219198" h="2289634">
                <a:moveTo>
                  <a:pt x="0" y="0"/>
                </a:moveTo>
                <a:lnTo>
                  <a:pt x="8219198" y="0"/>
                </a:lnTo>
                <a:lnTo>
                  <a:pt x="8219198" y="2289633"/>
                </a:lnTo>
                <a:lnTo>
                  <a:pt x="0" y="2289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2655552"/>
            <a:ext cx="5778079" cy="5047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  <a:spcBef>
                <a:spcPct val="0"/>
              </a:spcBef>
            </a:pPr>
            <a:r>
              <a:rPr lang="en-US" sz="6000" spc="179">
                <a:solidFill>
                  <a:srgbClr val="000000"/>
                </a:solidFill>
                <a:latin typeface="Montserrat Bold"/>
              </a:rPr>
              <a:t>Někdy se můžeme mýlit, i když jsme si stoprocentně jistí...</a:t>
            </a:r>
          </a:p>
        </p:txBody>
      </p:sp>
      <p:sp>
        <p:nvSpPr>
          <p:cNvPr id="9" name="Freeform 9"/>
          <p:cNvSpPr/>
          <p:nvPr/>
        </p:nvSpPr>
        <p:spPr>
          <a:xfrm>
            <a:off x="8751771" y="4254432"/>
            <a:ext cx="8766807" cy="2442182"/>
          </a:xfrm>
          <a:custGeom>
            <a:avLst/>
            <a:gdLst/>
            <a:ahLst/>
            <a:cxnLst/>
            <a:rect l="l" t="t" r="r" b="b"/>
            <a:pathLst>
              <a:path w="8766807" h="2442182">
                <a:moveTo>
                  <a:pt x="0" y="0"/>
                </a:moveTo>
                <a:lnTo>
                  <a:pt x="8766808" y="0"/>
                </a:lnTo>
                <a:lnTo>
                  <a:pt x="8766808" y="2442182"/>
                </a:lnTo>
                <a:lnTo>
                  <a:pt x="0" y="244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34800" y="5768762"/>
            <a:ext cx="8766807" cy="2442182"/>
          </a:xfrm>
          <a:custGeom>
            <a:avLst/>
            <a:gdLst/>
            <a:ahLst/>
            <a:cxnLst/>
            <a:rect l="l" t="t" r="r" b="b"/>
            <a:pathLst>
              <a:path w="8766807" h="2442182">
                <a:moveTo>
                  <a:pt x="0" y="0"/>
                </a:moveTo>
                <a:lnTo>
                  <a:pt x="8766807" y="0"/>
                </a:lnTo>
                <a:lnTo>
                  <a:pt x="8766807" y="2442183"/>
                </a:lnTo>
                <a:lnTo>
                  <a:pt x="0" y="2442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343967" y="2333947"/>
            <a:ext cx="7548440" cy="5674809"/>
          </a:xfrm>
          <a:custGeom>
            <a:avLst/>
            <a:gdLst/>
            <a:ahLst/>
            <a:cxnLst/>
            <a:rect l="l" t="t" r="r" b="b"/>
            <a:pathLst>
              <a:path w="7548440" h="5674809">
                <a:moveTo>
                  <a:pt x="0" y="0"/>
                </a:moveTo>
                <a:lnTo>
                  <a:pt x="7548440" y="0"/>
                </a:lnTo>
                <a:lnTo>
                  <a:pt x="7548440" y="5674809"/>
                </a:lnTo>
                <a:lnTo>
                  <a:pt x="0" y="567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278244"/>
            <a:ext cx="9960897" cy="5730513"/>
            <a:chOff x="0" y="0"/>
            <a:chExt cx="3569761" cy="20536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69761" cy="2053686"/>
            </a:xfrm>
            <a:custGeom>
              <a:avLst/>
              <a:gdLst/>
              <a:ahLst/>
              <a:cxnLst/>
              <a:rect l="l" t="t" r="r" b="b"/>
              <a:pathLst>
                <a:path w="3569761" h="2053686">
                  <a:moveTo>
                    <a:pt x="0" y="0"/>
                  </a:moveTo>
                  <a:lnTo>
                    <a:pt x="3569761" y="0"/>
                  </a:lnTo>
                  <a:lnTo>
                    <a:pt x="3569761" y="2053686"/>
                  </a:lnTo>
                  <a:lnTo>
                    <a:pt x="0" y="2053686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897518"/>
            <a:ext cx="8319299" cy="4396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spc="395" dirty="0" err="1">
                <a:solidFill>
                  <a:srgbClr val="000000"/>
                </a:solidFill>
                <a:latin typeface="Montserrat"/>
              </a:rPr>
              <a:t>Pálka</a:t>
            </a:r>
            <a:r>
              <a:rPr lang="en-US" sz="5000" spc="395" dirty="0">
                <a:solidFill>
                  <a:srgbClr val="000000"/>
                </a:solidFill>
                <a:latin typeface="Montserrat"/>
              </a:rPr>
              <a:t> a </a:t>
            </a:r>
            <a:r>
              <a:rPr lang="en-US" sz="5000" spc="395" dirty="0" err="1">
                <a:solidFill>
                  <a:srgbClr val="000000"/>
                </a:solidFill>
                <a:latin typeface="Montserrat"/>
              </a:rPr>
              <a:t>míček</a:t>
            </a:r>
            <a:r>
              <a:rPr lang="en-US" sz="5000" spc="395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5000" spc="395" dirty="0" err="1">
                <a:solidFill>
                  <a:srgbClr val="000000"/>
                </a:solidFill>
                <a:latin typeface="Montserrat"/>
              </a:rPr>
              <a:t>stojí</a:t>
            </a:r>
            <a:r>
              <a:rPr lang="en-US" sz="5000" spc="395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5000" spc="395" dirty="0" err="1">
                <a:solidFill>
                  <a:srgbClr val="000000"/>
                </a:solidFill>
                <a:latin typeface="Montserrat"/>
              </a:rPr>
              <a:t>dohromady</a:t>
            </a:r>
            <a:r>
              <a:rPr lang="en-US" sz="5000" spc="395" dirty="0">
                <a:solidFill>
                  <a:srgbClr val="000000"/>
                </a:solidFill>
                <a:latin typeface="Montserrat"/>
              </a:rPr>
              <a:t> 110 </a:t>
            </a:r>
            <a:r>
              <a:rPr lang="en-US" sz="5000" spc="395" dirty="0" err="1">
                <a:solidFill>
                  <a:srgbClr val="000000"/>
                </a:solidFill>
                <a:latin typeface="Montserrat"/>
              </a:rPr>
              <a:t>korun</a:t>
            </a:r>
            <a:r>
              <a:rPr lang="en-US" sz="5000" spc="395" dirty="0">
                <a:solidFill>
                  <a:srgbClr val="000000"/>
                </a:solidFill>
                <a:latin typeface="Montserrat"/>
              </a:rPr>
              <a:t>. </a:t>
            </a:r>
            <a:r>
              <a:rPr lang="en-US" sz="5000" spc="395" dirty="0" err="1">
                <a:solidFill>
                  <a:srgbClr val="000000"/>
                </a:solidFill>
                <a:latin typeface="Montserrat"/>
              </a:rPr>
              <a:t>Pálka</a:t>
            </a:r>
            <a:r>
              <a:rPr lang="en-US" sz="5000" spc="395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5000" spc="395" dirty="0" err="1">
                <a:solidFill>
                  <a:srgbClr val="000000"/>
                </a:solidFill>
                <a:latin typeface="Montserrat"/>
              </a:rPr>
              <a:t>stojí</a:t>
            </a:r>
            <a:r>
              <a:rPr lang="en-US" sz="5000" spc="395" dirty="0">
                <a:solidFill>
                  <a:srgbClr val="000000"/>
                </a:solidFill>
                <a:latin typeface="Montserrat"/>
              </a:rPr>
              <a:t> o </a:t>
            </a:r>
            <a:r>
              <a:rPr lang="en-US" sz="5000" spc="395" dirty="0" err="1">
                <a:solidFill>
                  <a:srgbClr val="000000"/>
                </a:solidFill>
                <a:latin typeface="Montserrat"/>
              </a:rPr>
              <a:t>sto</a:t>
            </a:r>
            <a:r>
              <a:rPr lang="en-US" sz="5000" spc="395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5000" spc="395" dirty="0" err="1">
                <a:solidFill>
                  <a:srgbClr val="000000"/>
                </a:solidFill>
                <a:latin typeface="Montserrat"/>
              </a:rPr>
              <a:t>korun</a:t>
            </a:r>
            <a:r>
              <a:rPr lang="en-US" sz="5000" spc="395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5000" spc="395" dirty="0" err="1">
                <a:solidFill>
                  <a:srgbClr val="000000"/>
                </a:solidFill>
                <a:latin typeface="Montserrat"/>
              </a:rPr>
              <a:t>více</a:t>
            </a:r>
            <a:r>
              <a:rPr lang="en-US" sz="5000" spc="395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5000" spc="395" dirty="0" err="1">
                <a:solidFill>
                  <a:srgbClr val="000000"/>
                </a:solidFill>
                <a:latin typeface="Montserrat"/>
              </a:rPr>
              <a:t>než</a:t>
            </a:r>
            <a:r>
              <a:rPr lang="en-US" sz="5000" spc="395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5000" spc="395" dirty="0" err="1">
                <a:solidFill>
                  <a:srgbClr val="000000"/>
                </a:solidFill>
                <a:latin typeface="Montserrat"/>
              </a:rPr>
              <a:t>míček</a:t>
            </a:r>
            <a:r>
              <a:rPr lang="en-US" sz="5000" spc="395" dirty="0">
                <a:solidFill>
                  <a:srgbClr val="000000"/>
                </a:solidFill>
                <a:latin typeface="Montserrat"/>
              </a:rPr>
              <a:t>. </a:t>
            </a:r>
            <a:r>
              <a:rPr lang="en-US" sz="5000" spc="395" dirty="0" err="1">
                <a:solidFill>
                  <a:srgbClr val="000000"/>
                </a:solidFill>
                <a:latin typeface="Montserrat"/>
              </a:rPr>
              <a:t>Kolik</a:t>
            </a:r>
            <a:r>
              <a:rPr lang="en-US" sz="5000" spc="395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5000" spc="395" dirty="0" err="1">
                <a:solidFill>
                  <a:srgbClr val="000000"/>
                </a:solidFill>
                <a:latin typeface="Montserrat"/>
              </a:rPr>
              <a:t>stojí</a:t>
            </a:r>
            <a:r>
              <a:rPr lang="en-US" sz="5000" spc="395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5000" spc="395" dirty="0" err="1">
                <a:solidFill>
                  <a:srgbClr val="000000"/>
                </a:solidFill>
                <a:latin typeface="Montserrat"/>
              </a:rPr>
              <a:t>míček</a:t>
            </a:r>
            <a:r>
              <a:rPr lang="en-US" sz="5000" spc="395" dirty="0">
                <a:solidFill>
                  <a:srgbClr val="000000"/>
                </a:solidFill>
                <a:latin typeface="Montserrat"/>
              </a:rPr>
              <a:t>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497329" y="2278244"/>
            <a:ext cx="6761971" cy="5730513"/>
            <a:chOff x="0" y="0"/>
            <a:chExt cx="2423338" cy="20536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23338" cy="2053686"/>
            </a:xfrm>
            <a:custGeom>
              <a:avLst/>
              <a:gdLst/>
              <a:ahLst/>
              <a:cxnLst/>
              <a:rect l="l" t="t" r="r" b="b"/>
              <a:pathLst>
                <a:path w="2423338" h="2053686">
                  <a:moveTo>
                    <a:pt x="0" y="0"/>
                  </a:moveTo>
                  <a:lnTo>
                    <a:pt x="2423338" y="0"/>
                  </a:lnTo>
                  <a:lnTo>
                    <a:pt x="2423338" y="2053686"/>
                  </a:lnTo>
                  <a:lnTo>
                    <a:pt x="0" y="2053686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716987" y="3340365"/>
            <a:ext cx="6322656" cy="3511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spc="395" dirty="0" err="1">
                <a:solidFill>
                  <a:srgbClr val="000000"/>
                </a:solidFill>
                <a:latin typeface="Montserrat"/>
              </a:rPr>
              <a:t>Pálka</a:t>
            </a:r>
            <a:r>
              <a:rPr lang="en-US" sz="5000" spc="395" dirty="0">
                <a:solidFill>
                  <a:srgbClr val="000000"/>
                </a:solidFill>
                <a:latin typeface="Montserrat"/>
              </a:rPr>
              <a:t>: </a:t>
            </a:r>
            <a:r>
              <a:rPr lang="cs-CZ" sz="5000" spc="395" dirty="0" smtClean="0">
                <a:solidFill>
                  <a:srgbClr val="000000"/>
                </a:solidFill>
                <a:latin typeface="Montserrat"/>
              </a:rPr>
              <a:t>10</a:t>
            </a:r>
            <a:r>
              <a:rPr lang="en-US" sz="5000" spc="395" dirty="0" smtClean="0">
                <a:solidFill>
                  <a:srgbClr val="000000"/>
                </a:solidFill>
                <a:latin typeface="Montserrat"/>
              </a:rPr>
              <a:t>5 </a:t>
            </a:r>
            <a:r>
              <a:rPr lang="en-US" sz="5000" spc="395" dirty="0" err="1">
                <a:solidFill>
                  <a:srgbClr val="000000"/>
                </a:solidFill>
                <a:latin typeface="Montserrat"/>
              </a:rPr>
              <a:t>korun</a:t>
            </a:r>
            <a:endParaRPr lang="en-US" sz="5000" spc="395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7000"/>
              </a:lnSpc>
            </a:pPr>
            <a:r>
              <a:rPr lang="en-US" sz="5000" spc="395" dirty="0" err="1">
                <a:solidFill>
                  <a:srgbClr val="000000"/>
                </a:solidFill>
                <a:latin typeface="Montserrat"/>
              </a:rPr>
              <a:t>Míček</a:t>
            </a:r>
            <a:r>
              <a:rPr lang="en-US" sz="5000" spc="395" dirty="0">
                <a:solidFill>
                  <a:srgbClr val="000000"/>
                </a:solidFill>
                <a:latin typeface="Montserrat"/>
              </a:rPr>
              <a:t>: </a:t>
            </a:r>
            <a:r>
              <a:rPr lang="en-US" sz="5000" spc="395" dirty="0" smtClean="0">
                <a:solidFill>
                  <a:srgbClr val="000000"/>
                </a:solidFill>
                <a:latin typeface="Montserrat"/>
              </a:rPr>
              <a:t>5 </a:t>
            </a:r>
            <a:r>
              <a:rPr lang="en-US" sz="5000" spc="395" dirty="0" err="1">
                <a:solidFill>
                  <a:srgbClr val="000000"/>
                </a:solidFill>
                <a:latin typeface="Montserrat"/>
              </a:rPr>
              <a:t>korun</a:t>
            </a:r>
            <a:endParaRPr lang="en-US" sz="5000" spc="395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spc="395" dirty="0" err="1">
                <a:solidFill>
                  <a:srgbClr val="000000"/>
                </a:solidFill>
                <a:latin typeface="Montserrat"/>
              </a:rPr>
              <a:t>Dohromady</a:t>
            </a:r>
            <a:r>
              <a:rPr lang="en-US" sz="5000" spc="395" dirty="0">
                <a:solidFill>
                  <a:srgbClr val="000000"/>
                </a:solidFill>
                <a:latin typeface="Montserrat"/>
              </a:rPr>
              <a:t>: 110 </a:t>
            </a:r>
            <a:r>
              <a:rPr lang="en-US" sz="5000" spc="395" dirty="0" err="1">
                <a:solidFill>
                  <a:srgbClr val="000000"/>
                </a:solidFill>
                <a:latin typeface="Montserrat"/>
              </a:rPr>
              <a:t>korun</a:t>
            </a:r>
            <a:endParaRPr lang="en-US" sz="5000" spc="395" dirty="0">
              <a:solidFill>
                <a:srgbClr val="00000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2224" y="1715951"/>
            <a:ext cx="8072957" cy="1747520"/>
            <a:chOff x="0" y="0"/>
            <a:chExt cx="2893166" cy="6262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93166" cy="626272"/>
            </a:xfrm>
            <a:custGeom>
              <a:avLst/>
              <a:gdLst/>
              <a:ahLst/>
              <a:cxnLst/>
              <a:rect l="l" t="t" r="r" b="b"/>
              <a:pathLst>
                <a:path w="2893166" h="626272">
                  <a:moveTo>
                    <a:pt x="0" y="0"/>
                  </a:moveTo>
                  <a:lnTo>
                    <a:pt x="2893166" y="0"/>
                  </a:lnTo>
                  <a:lnTo>
                    <a:pt x="2893166" y="626272"/>
                  </a:lnTo>
                  <a:lnTo>
                    <a:pt x="0" y="626272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1494" y="2078169"/>
            <a:ext cx="8694416" cy="6444842"/>
            <a:chOff x="0" y="0"/>
            <a:chExt cx="11592555" cy="8593123"/>
          </a:xfrm>
        </p:grpSpPr>
        <p:sp>
          <p:nvSpPr>
            <p:cNvPr id="6" name="TextBox 6"/>
            <p:cNvSpPr txBox="1"/>
            <p:nvPr/>
          </p:nvSpPr>
          <p:spPr>
            <a:xfrm>
              <a:off x="228299" y="3713714"/>
              <a:ext cx="11135956" cy="48956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06778" lvl="1" indent="-453389">
                <a:lnSpc>
                  <a:spcPts val="5879"/>
                </a:lnSpc>
                <a:buFont typeface="Arial"/>
                <a:buChar char="•"/>
              </a:pPr>
              <a:r>
                <a:rPr lang="en-US" sz="4199" spc="125">
                  <a:solidFill>
                    <a:srgbClr val="000000"/>
                  </a:solidFill>
                  <a:latin typeface="Quicksand"/>
                </a:rPr>
                <a:t>Běžně takto fungujeme</a:t>
              </a:r>
            </a:p>
            <a:p>
              <a:pPr marL="906778" lvl="1" indent="-453389">
                <a:lnSpc>
                  <a:spcPts val="5879"/>
                </a:lnSpc>
                <a:buFont typeface="Arial"/>
                <a:buChar char="•"/>
              </a:pPr>
              <a:r>
                <a:rPr lang="en-US" sz="4199" spc="125">
                  <a:solidFill>
                    <a:srgbClr val="000000"/>
                  </a:solidFill>
                  <a:latin typeface="Quicksand"/>
                </a:rPr>
                <a:t>Jednoduché a automatické</a:t>
              </a:r>
            </a:p>
            <a:p>
              <a:pPr marL="906778" lvl="1" indent="-453389">
                <a:lnSpc>
                  <a:spcPts val="5879"/>
                </a:lnSpc>
                <a:buFont typeface="Arial"/>
                <a:buChar char="•"/>
              </a:pPr>
              <a:r>
                <a:rPr lang="en-US" sz="4199" spc="125">
                  <a:solidFill>
                    <a:srgbClr val="000000"/>
                  </a:solidFill>
                  <a:latin typeface="Quicksand"/>
                </a:rPr>
                <a:t>Emocionální</a:t>
              </a:r>
            </a:p>
            <a:p>
              <a:pPr marL="906778" lvl="1" indent="-453389">
                <a:lnSpc>
                  <a:spcPts val="5879"/>
                </a:lnSpc>
                <a:buFont typeface="Arial"/>
                <a:buChar char="•"/>
              </a:pPr>
              <a:r>
                <a:rPr lang="en-US" sz="4199" spc="125">
                  <a:solidFill>
                    <a:srgbClr val="000000"/>
                  </a:solidFill>
                  <a:latin typeface="Quicksand"/>
                </a:rPr>
                <a:t>Operuje jen s tím, co známe</a:t>
              </a:r>
            </a:p>
            <a:p>
              <a:pPr marL="906778" lvl="1" indent="-453389">
                <a:lnSpc>
                  <a:spcPts val="5879"/>
                </a:lnSpc>
                <a:buFont typeface="Arial"/>
                <a:buChar char="•"/>
              </a:pPr>
              <a:r>
                <a:rPr lang="en-US" sz="4199" spc="125">
                  <a:solidFill>
                    <a:srgbClr val="000000"/>
                  </a:solidFill>
                  <a:latin typeface="Quicksand"/>
                </a:rPr>
                <a:t>Tendence k chybám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27855"/>
              <a:ext cx="11592555" cy="1347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</a:pPr>
              <a:r>
                <a:rPr lang="en-US" sz="6999" spc="209">
                  <a:solidFill>
                    <a:srgbClr val="000000"/>
                  </a:solidFill>
                  <a:latin typeface="Montserrat Bold"/>
                </a:rPr>
                <a:t>Rychlé myšlení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766386" y="1950490"/>
              <a:ext cx="8059783" cy="987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99"/>
                </a:lnSpc>
              </a:pPr>
              <a:r>
                <a:rPr lang="en-US" sz="4499" spc="89">
                  <a:solidFill>
                    <a:srgbClr val="D487B3"/>
                  </a:solidFill>
                  <a:latin typeface="Quicksand Bold"/>
                </a:rPr>
                <a:t>Náš autopilot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100253" y="1715951"/>
            <a:ext cx="8405731" cy="1747520"/>
            <a:chOff x="0" y="0"/>
            <a:chExt cx="3012424" cy="6262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12424" cy="626272"/>
            </a:xfrm>
            <a:custGeom>
              <a:avLst/>
              <a:gdLst/>
              <a:ahLst/>
              <a:cxnLst/>
              <a:rect l="l" t="t" r="r" b="b"/>
              <a:pathLst>
                <a:path w="3012424" h="626272">
                  <a:moveTo>
                    <a:pt x="0" y="0"/>
                  </a:moveTo>
                  <a:lnTo>
                    <a:pt x="3012424" y="0"/>
                  </a:lnTo>
                  <a:lnTo>
                    <a:pt x="3012424" y="626272"/>
                  </a:lnTo>
                  <a:lnTo>
                    <a:pt x="0" y="626272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955910" y="2078169"/>
            <a:ext cx="8694416" cy="6492467"/>
            <a:chOff x="0" y="0"/>
            <a:chExt cx="11592555" cy="8656623"/>
          </a:xfrm>
        </p:grpSpPr>
        <p:sp>
          <p:nvSpPr>
            <p:cNvPr id="13" name="TextBox 13"/>
            <p:cNvSpPr txBox="1"/>
            <p:nvPr/>
          </p:nvSpPr>
          <p:spPr>
            <a:xfrm>
              <a:off x="228299" y="4767637"/>
              <a:ext cx="11135956" cy="39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06778" lvl="1" indent="-453389">
                <a:lnSpc>
                  <a:spcPts val="5879"/>
                </a:lnSpc>
                <a:buFont typeface="Arial"/>
                <a:buChar char="•"/>
              </a:pPr>
              <a:r>
                <a:rPr lang="en-US" sz="4199" spc="125">
                  <a:solidFill>
                    <a:srgbClr val="000000"/>
                  </a:solidFill>
                  <a:latin typeface="Quicksand"/>
                </a:rPr>
                <a:t>Vzácně takto fungujeme</a:t>
              </a:r>
            </a:p>
            <a:p>
              <a:pPr marL="906778" lvl="1" indent="-453389">
                <a:lnSpc>
                  <a:spcPts val="5879"/>
                </a:lnSpc>
                <a:buFont typeface="Arial"/>
                <a:buChar char="•"/>
              </a:pPr>
              <a:r>
                <a:rPr lang="en-US" sz="4199" spc="125">
                  <a:solidFill>
                    <a:srgbClr val="000000"/>
                  </a:solidFill>
                  <a:latin typeface="Quicksand"/>
                </a:rPr>
                <a:t>Těžké a úmyslné</a:t>
              </a:r>
            </a:p>
            <a:p>
              <a:pPr marL="906778" lvl="1" indent="-453389">
                <a:lnSpc>
                  <a:spcPts val="5879"/>
                </a:lnSpc>
                <a:buFont typeface="Arial"/>
                <a:buChar char="•"/>
              </a:pPr>
              <a:r>
                <a:rPr lang="en-US" sz="4199" spc="125">
                  <a:solidFill>
                    <a:srgbClr val="000000"/>
                  </a:solidFill>
                  <a:latin typeface="Quicksand"/>
                </a:rPr>
                <a:t>Racionální</a:t>
              </a:r>
            </a:p>
            <a:p>
              <a:pPr marL="906778" lvl="1" indent="-453389">
                <a:lnSpc>
                  <a:spcPts val="5879"/>
                </a:lnSpc>
                <a:buFont typeface="Arial"/>
                <a:buChar char="•"/>
              </a:pPr>
              <a:r>
                <a:rPr lang="en-US" sz="4199" spc="125">
                  <a:solidFill>
                    <a:srgbClr val="000000"/>
                  </a:solidFill>
                  <a:latin typeface="Quicksand"/>
                </a:rPr>
                <a:t>Můžeme mu více věřit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27855"/>
              <a:ext cx="11592555" cy="1347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</a:pPr>
              <a:r>
                <a:rPr lang="en-US" sz="6999" spc="209">
                  <a:solidFill>
                    <a:srgbClr val="000000"/>
                  </a:solidFill>
                  <a:latin typeface="Montserrat Bold"/>
                </a:rPr>
                <a:t>Pomalé myšlení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66386" y="1950490"/>
              <a:ext cx="8059783" cy="20411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99"/>
                </a:lnSpc>
              </a:pPr>
              <a:r>
                <a:rPr lang="en-US" sz="4499" spc="89">
                  <a:solidFill>
                    <a:srgbClr val="D487B3"/>
                  </a:solidFill>
                  <a:latin typeface="Quicksand Bold"/>
                </a:rPr>
                <a:t>Pomalejší, ale důslednější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39013" y="1028700"/>
            <a:ext cx="6752978" cy="8229600"/>
          </a:xfrm>
          <a:custGeom>
            <a:avLst/>
            <a:gdLst/>
            <a:ahLst/>
            <a:cxnLst/>
            <a:rect l="l" t="t" r="r" b="b"/>
            <a:pathLst>
              <a:path w="6752978" h="8229600">
                <a:moveTo>
                  <a:pt x="0" y="0"/>
                </a:moveTo>
                <a:lnTo>
                  <a:pt x="6752978" y="0"/>
                </a:lnTo>
                <a:lnTo>
                  <a:pt x="675297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339" b="-11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9993" y="1028700"/>
            <a:ext cx="8073256" cy="8229600"/>
          </a:xfrm>
          <a:custGeom>
            <a:avLst/>
            <a:gdLst/>
            <a:ahLst/>
            <a:cxnLst/>
            <a:rect l="l" t="t" r="r" b="b"/>
            <a:pathLst>
              <a:path w="8073256" h="8229600">
                <a:moveTo>
                  <a:pt x="0" y="0"/>
                </a:moveTo>
                <a:lnTo>
                  <a:pt x="8073256" y="0"/>
                </a:lnTo>
                <a:lnTo>
                  <a:pt x="80732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951" r="-28478" b="-5055"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522901"/>
            <a:ext cx="7469673" cy="7241198"/>
          </a:xfrm>
          <a:custGeom>
            <a:avLst/>
            <a:gdLst/>
            <a:ahLst/>
            <a:cxnLst/>
            <a:rect l="l" t="t" r="r" b="b"/>
            <a:pathLst>
              <a:path w="7469673" h="7241198">
                <a:moveTo>
                  <a:pt x="0" y="0"/>
                </a:moveTo>
                <a:lnTo>
                  <a:pt x="7469673" y="0"/>
                </a:lnTo>
                <a:lnTo>
                  <a:pt x="7469673" y="7241198"/>
                </a:lnTo>
                <a:lnTo>
                  <a:pt x="0" y="7241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820" r="-4455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860590" y="1522901"/>
            <a:ext cx="8398710" cy="7241198"/>
          </a:xfrm>
          <a:custGeom>
            <a:avLst/>
            <a:gdLst/>
            <a:ahLst/>
            <a:cxnLst/>
            <a:rect l="l" t="t" r="r" b="b"/>
            <a:pathLst>
              <a:path w="8398710" h="7241198">
                <a:moveTo>
                  <a:pt x="0" y="0"/>
                </a:moveTo>
                <a:lnTo>
                  <a:pt x="8398710" y="0"/>
                </a:lnTo>
                <a:lnTo>
                  <a:pt x="8398710" y="7241198"/>
                </a:lnTo>
                <a:lnTo>
                  <a:pt x="0" y="72411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44" r="-7844"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433816"/>
            <a:ext cx="11004065" cy="7635082"/>
            <a:chOff x="0" y="0"/>
            <a:chExt cx="3943609" cy="27362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43609" cy="2736241"/>
            </a:xfrm>
            <a:custGeom>
              <a:avLst/>
              <a:gdLst/>
              <a:ahLst/>
              <a:cxnLst/>
              <a:rect l="l" t="t" r="r" b="b"/>
              <a:pathLst>
                <a:path w="3943609" h="2736241">
                  <a:moveTo>
                    <a:pt x="0" y="0"/>
                  </a:moveTo>
                  <a:lnTo>
                    <a:pt x="3943609" y="0"/>
                  </a:lnTo>
                  <a:lnTo>
                    <a:pt x="3943609" y="2736241"/>
                  </a:lnTo>
                  <a:lnTo>
                    <a:pt x="0" y="2736241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784735" y="3019632"/>
            <a:ext cx="5474565" cy="5091345"/>
          </a:xfrm>
          <a:custGeom>
            <a:avLst/>
            <a:gdLst/>
            <a:ahLst/>
            <a:cxnLst/>
            <a:rect l="l" t="t" r="r" b="b"/>
            <a:pathLst>
              <a:path w="5474565" h="5091345">
                <a:moveTo>
                  <a:pt x="0" y="0"/>
                </a:moveTo>
                <a:lnTo>
                  <a:pt x="5474565" y="0"/>
                </a:lnTo>
                <a:lnTo>
                  <a:pt x="5474565" y="5091345"/>
                </a:lnTo>
                <a:lnTo>
                  <a:pt x="0" y="50913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703768"/>
            <a:ext cx="7688786" cy="2409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99"/>
              </a:lnSpc>
              <a:spcBef>
                <a:spcPct val="0"/>
              </a:spcBef>
            </a:pPr>
            <a:r>
              <a:rPr lang="en-US" sz="7999" spc="799">
                <a:solidFill>
                  <a:srgbClr val="000000"/>
                </a:solidFill>
                <a:latin typeface="Montserrat Bold"/>
              </a:rPr>
              <a:t>Konfirmační zkreslení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343639"/>
            <a:ext cx="9529854" cy="4203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119">
                <a:solidFill>
                  <a:srgbClr val="000000"/>
                </a:solidFill>
                <a:latin typeface="Quicksand"/>
              </a:rPr>
              <a:t>Tendence upřednostňovat ty informace, interpretace a </a:t>
            </a:r>
            <a:r>
              <a:rPr lang="en-US" sz="3999" spc="119">
                <a:solidFill>
                  <a:srgbClr val="000000"/>
                </a:solidFill>
                <a:latin typeface="Quicksand"/>
                <a:hlinkClick r:id="rId3" tooltip="https://cs.wikipedia.org/wiki/Vzpom%C3%ADnka"/>
              </a:rPr>
              <a:t>vzpomínky</a:t>
            </a:r>
            <a:r>
              <a:rPr lang="en-US" sz="3999" spc="119">
                <a:solidFill>
                  <a:srgbClr val="000000"/>
                </a:solidFill>
                <a:latin typeface="Quicksand"/>
              </a:rPr>
              <a:t>, které podporují náš vlastní názor, a naopak ignorovat nebo podceňovat ty, které jsou v rozporu s naším přesvědčením nebo pohledem na věc.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229580"/>
            <a:ext cx="9737156" cy="6755261"/>
            <a:chOff x="0" y="0"/>
            <a:chExt cx="3489577" cy="242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89577" cy="2420933"/>
            </a:xfrm>
            <a:custGeom>
              <a:avLst/>
              <a:gdLst/>
              <a:ahLst/>
              <a:cxnLst/>
              <a:rect l="l" t="t" r="r" b="b"/>
              <a:pathLst>
                <a:path w="3489577" h="2420933">
                  <a:moveTo>
                    <a:pt x="0" y="0"/>
                  </a:moveTo>
                  <a:lnTo>
                    <a:pt x="3489577" y="0"/>
                  </a:lnTo>
                  <a:lnTo>
                    <a:pt x="3489577" y="2420933"/>
                  </a:lnTo>
                  <a:lnTo>
                    <a:pt x="0" y="2420933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712928" y="2735064"/>
            <a:ext cx="5054977" cy="5744293"/>
          </a:xfrm>
          <a:custGeom>
            <a:avLst/>
            <a:gdLst/>
            <a:ahLst/>
            <a:cxnLst/>
            <a:rect l="l" t="t" r="r" b="b"/>
            <a:pathLst>
              <a:path w="5054977" h="5744293">
                <a:moveTo>
                  <a:pt x="0" y="0"/>
                </a:moveTo>
                <a:lnTo>
                  <a:pt x="5054977" y="0"/>
                </a:lnTo>
                <a:lnTo>
                  <a:pt x="5054977" y="5744293"/>
                </a:lnTo>
                <a:lnTo>
                  <a:pt x="0" y="5744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2973253"/>
            <a:ext cx="7471760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en-US" sz="5000" spc="500">
                <a:solidFill>
                  <a:srgbClr val="000000"/>
                </a:solidFill>
                <a:latin typeface="Montserrat Bold"/>
              </a:rPr>
              <a:t>Efekt zpětného rázu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934207"/>
            <a:ext cx="7471760" cy="2399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  <a:spcBef>
                <a:spcPct val="0"/>
              </a:spcBef>
            </a:pPr>
            <a:r>
              <a:rPr lang="en-US" sz="3999" spc="399">
                <a:solidFill>
                  <a:srgbClr val="000000"/>
                </a:solidFill>
                <a:latin typeface="Quicksand"/>
              </a:rPr>
              <a:t>Vzpomeňte si, kdy jste naposledy někoho přesvědčovali o svém názoru. Jak to probíhalo?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1889"/>
            <a:ext cx="12388393" cy="1323388"/>
            <a:chOff x="0" y="0"/>
            <a:chExt cx="4439720" cy="4742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9720" cy="474273"/>
            </a:xfrm>
            <a:custGeom>
              <a:avLst/>
              <a:gdLst/>
              <a:ahLst/>
              <a:cxnLst/>
              <a:rect l="l" t="t" r="r" b="b"/>
              <a:pathLst>
                <a:path w="4439720" h="474273">
                  <a:moveTo>
                    <a:pt x="0" y="0"/>
                  </a:moveTo>
                  <a:lnTo>
                    <a:pt x="4439720" y="0"/>
                  </a:lnTo>
                  <a:lnTo>
                    <a:pt x="4439720" y="474273"/>
                  </a:lnTo>
                  <a:lnTo>
                    <a:pt x="0" y="474273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458767" y="2265278"/>
            <a:ext cx="6171342" cy="6993022"/>
          </a:xfrm>
          <a:custGeom>
            <a:avLst/>
            <a:gdLst/>
            <a:ahLst/>
            <a:cxnLst/>
            <a:rect l="l" t="t" r="r" b="b"/>
            <a:pathLst>
              <a:path w="6171342" h="6993022">
                <a:moveTo>
                  <a:pt x="0" y="0"/>
                </a:moveTo>
                <a:lnTo>
                  <a:pt x="6171342" y="0"/>
                </a:lnTo>
                <a:lnTo>
                  <a:pt x="6171342" y="6993022"/>
                </a:lnTo>
                <a:lnTo>
                  <a:pt x="0" y="6993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019175"/>
            <a:ext cx="11215008" cy="106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</a:pPr>
            <a:r>
              <a:rPr lang="en-US" sz="7000">
                <a:solidFill>
                  <a:srgbClr val="000000"/>
                </a:solidFill>
                <a:latin typeface="Montserrat Bold"/>
              </a:rPr>
              <a:t>Co budeme dnes dělat?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3002172"/>
            <a:ext cx="7576113" cy="5519234"/>
            <a:chOff x="0" y="0"/>
            <a:chExt cx="2715108" cy="19779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15108" cy="1977969"/>
            </a:xfrm>
            <a:custGeom>
              <a:avLst/>
              <a:gdLst/>
              <a:ahLst/>
              <a:cxnLst/>
              <a:rect l="l" t="t" r="r" b="b"/>
              <a:pathLst>
                <a:path w="2715108" h="1977969">
                  <a:moveTo>
                    <a:pt x="0" y="0"/>
                  </a:moveTo>
                  <a:lnTo>
                    <a:pt x="2715108" y="0"/>
                  </a:lnTo>
                  <a:lnTo>
                    <a:pt x="2715108" y="1977969"/>
                  </a:lnTo>
                  <a:lnTo>
                    <a:pt x="0" y="1977969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48447" y="3370539"/>
            <a:ext cx="5828557" cy="59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48"/>
              </a:lnSpc>
            </a:pPr>
            <a:r>
              <a:rPr lang="en-US" sz="3956">
                <a:solidFill>
                  <a:srgbClr val="000000"/>
                </a:solidFill>
                <a:latin typeface="Montserrat"/>
              </a:rPr>
              <a:t>1) Informace kolem nás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8447" y="4713432"/>
            <a:ext cx="5828557" cy="59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48"/>
              </a:lnSpc>
            </a:pPr>
            <a:r>
              <a:rPr lang="en-US" sz="3956">
                <a:solidFill>
                  <a:srgbClr val="000000"/>
                </a:solidFill>
                <a:latin typeface="Montserrat"/>
              </a:rPr>
              <a:t>2) Pravda, nebo lež?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48447" y="6060816"/>
            <a:ext cx="7126150" cy="59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48"/>
              </a:lnSpc>
            </a:pPr>
            <a:r>
              <a:rPr lang="en-US" sz="3956">
                <a:solidFill>
                  <a:srgbClr val="000000"/>
                </a:solidFill>
                <a:latin typeface="Montserrat"/>
              </a:rPr>
              <a:t>3) Kognitivní zkreslení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48447" y="7408201"/>
            <a:ext cx="6899221" cy="59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48"/>
              </a:lnSpc>
            </a:pPr>
            <a:r>
              <a:rPr lang="en-US" sz="3956">
                <a:solidFill>
                  <a:srgbClr val="000000"/>
                </a:solidFill>
                <a:latin typeface="Montserrat"/>
              </a:rPr>
              <a:t>4) Jak evaluovat informace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229580"/>
            <a:ext cx="8594150" cy="6292271"/>
            <a:chOff x="0" y="0"/>
            <a:chExt cx="3079949" cy="2255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79949" cy="2255008"/>
            </a:xfrm>
            <a:custGeom>
              <a:avLst/>
              <a:gdLst/>
              <a:ahLst/>
              <a:cxnLst/>
              <a:rect l="l" t="t" r="r" b="b"/>
              <a:pathLst>
                <a:path w="3079949" h="2255008">
                  <a:moveTo>
                    <a:pt x="0" y="0"/>
                  </a:moveTo>
                  <a:lnTo>
                    <a:pt x="3079949" y="0"/>
                  </a:lnTo>
                  <a:lnTo>
                    <a:pt x="3079949" y="2255008"/>
                  </a:lnTo>
                  <a:lnTo>
                    <a:pt x="0" y="2255008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701566" y="2798086"/>
            <a:ext cx="7711576" cy="4779080"/>
            <a:chOff x="0" y="0"/>
            <a:chExt cx="2763655" cy="17127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63655" cy="1712714"/>
            </a:xfrm>
            <a:custGeom>
              <a:avLst/>
              <a:gdLst/>
              <a:ahLst/>
              <a:cxnLst/>
              <a:rect l="l" t="t" r="r" b="b"/>
              <a:pathLst>
                <a:path w="2763655" h="1712714">
                  <a:moveTo>
                    <a:pt x="0" y="0"/>
                  </a:moveTo>
                  <a:lnTo>
                    <a:pt x="2763655" y="0"/>
                  </a:lnTo>
                  <a:lnTo>
                    <a:pt x="2763655" y="1712714"/>
                  </a:lnTo>
                  <a:lnTo>
                    <a:pt x="0" y="1712714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408050">
            <a:off x="6251775" y="7702314"/>
            <a:ext cx="4497369" cy="1270507"/>
          </a:xfrm>
          <a:custGeom>
            <a:avLst/>
            <a:gdLst/>
            <a:ahLst/>
            <a:cxnLst/>
            <a:rect l="l" t="t" r="r" b="b"/>
            <a:pathLst>
              <a:path w="4497369" h="1270507">
                <a:moveTo>
                  <a:pt x="0" y="0"/>
                </a:moveTo>
                <a:lnTo>
                  <a:pt x="4497369" y="0"/>
                </a:lnTo>
                <a:lnTo>
                  <a:pt x="4497369" y="1270506"/>
                </a:lnTo>
                <a:lnTo>
                  <a:pt x="0" y="1270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2611543"/>
            <a:ext cx="7471760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en-US" sz="5000" spc="500">
                <a:solidFill>
                  <a:srgbClr val="000000"/>
                </a:solidFill>
                <a:latin typeface="Montserrat Bold"/>
              </a:rPr>
              <a:t>Jak rychlého myšlení využívají dezinformátoři?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1458" y="5187626"/>
            <a:ext cx="7471760" cy="299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4799"/>
              </a:lnSpc>
              <a:buFont typeface="Arial"/>
              <a:buChar char="•"/>
            </a:pPr>
            <a:r>
              <a:rPr lang="en-US" sz="3999" spc="399">
                <a:solidFill>
                  <a:srgbClr val="000000"/>
                </a:solidFill>
                <a:latin typeface="Quicksand"/>
              </a:rPr>
              <a:t>Silné emoce - Strach, znechucení...</a:t>
            </a:r>
          </a:p>
          <a:p>
            <a:pPr marL="863599" lvl="1" indent="-431800">
              <a:lnSpc>
                <a:spcPts val="4799"/>
              </a:lnSpc>
              <a:buFont typeface="Arial"/>
              <a:buChar char="•"/>
            </a:pPr>
            <a:r>
              <a:rPr lang="en-US" sz="3999" spc="399">
                <a:solidFill>
                  <a:srgbClr val="000000"/>
                </a:solidFill>
                <a:latin typeface="Quicksand"/>
              </a:rPr>
              <a:t>Témata, která táhnou</a:t>
            </a:r>
          </a:p>
          <a:p>
            <a:pPr marL="863599" lvl="1" indent="-431800">
              <a:lnSpc>
                <a:spcPts val="4799"/>
              </a:lnSpc>
              <a:buFont typeface="Arial"/>
              <a:buChar char="•"/>
            </a:pPr>
            <a:r>
              <a:rPr lang="en-US" sz="3999" spc="399">
                <a:solidFill>
                  <a:srgbClr val="000000"/>
                </a:solidFill>
                <a:latin typeface="Quicksand"/>
              </a:rPr>
              <a:t>Stereotypy</a:t>
            </a:r>
          </a:p>
          <a:p>
            <a:pPr marL="863599" lvl="1" indent="-431800">
              <a:lnSpc>
                <a:spcPts val="4799"/>
              </a:lnSpc>
              <a:buFont typeface="Arial"/>
              <a:buChar char="•"/>
            </a:pPr>
            <a:r>
              <a:rPr lang="en-US" sz="3999" spc="399">
                <a:solidFill>
                  <a:srgbClr val="000000"/>
                </a:solidFill>
                <a:latin typeface="Quicksand"/>
              </a:rPr>
              <a:t>Tzv. clickbaity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96408" y="3015617"/>
            <a:ext cx="7348424" cy="4256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spc="237">
                <a:solidFill>
                  <a:srgbClr val="000000"/>
                </a:solidFill>
                <a:latin typeface="Quicksand"/>
              </a:rPr>
              <a:t>„Seznamte se ! Tomáš Fiala ! Bratranec Petra Fialy ! Majitel TV stanic a podílnik většinový Bank na Ukrajině ! ! 47 trestních řízení a nejlepší kamarád Soroše ! Tady je odpověď, proč se posílají peníze na Ukrajinu Petr Fiala Okažitě odstup ! Toto je vlastizrada !!“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10460578" cy="8229600"/>
            <a:chOff x="0" y="0"/>
            <a:chExt cx="3748835" cy="29493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48835" cy="2949303"/>
            </a:xfrm>
            <a:custGeom>
              <a:avLst/>
              <a:gdLst/>
              <a:ahLst/>
              <a:cxnLst/>
              <a:rect l="l" t="t" r="r" b="b"/>
              <a:pathLst>
                <a:path w="3748835" h="2949303">
                  <a:moveTo>
                    <a:pt x="0" y="0"/>
                  </a:moveTo>
                  <a:lnTo>
                    <a:pt x="3748835" y="0"/>
                  </a:lnTo>
                  <a:lnTo>
                    <a:pt x="3748835" y="2949303"/>
                  </a:lnTo>
                  <a:lnTo>
                    <a:pt x="0" y="2949303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3215488"/>
            <a:ext cx="8990459" cy="5323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spc="237">
                <a:solidFill>
                  <a:srgbClr val="000000"/>
                </a:solidFill>
                <a:latin typeface="Quicksand Bold"/>
              </a:rPr>
              <a:t>1) Kdo je autorem dané zprávy? 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spc="237">
                <a:solidFill>
                  <a:srgbClr val="000000"/>
                </a:solidFill>
                <a:latin typeface="Quicksand"/>
              </a:rPr>
              <a:t>Píše pod svým jménem, nebo je anonymní? 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spc="237">
                <a:solidFill>
                  <a:srgbClr val="000000"/>
                </a:solidFill>
                <a:latin typeface="Quicksand Bold"/>
              </a:rPr>
              <a:t>2) Čeho chce autor zřejmě docílit, když píše takovou zprávu?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spc="237">
                <a:solidFill>
                  <a:srgbClr val="000000"/>
                </a:solidFill>
                <a:latin typeface="Quicksand"/>
              </a:rPr>
              <a:t>Chce vyvolat strach, přesvědčit čtenáře o svém názoru, nebo jen informovat?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spc="237">
                <a:solidFill>
                  <a:srgbClr val="000000"/>
                </a:solidFill>
                <a:latin typeface="Quicksand Bold"/>
              </a:rPr>
              <a:t>3) Jaký je obsah mediální sdělení? Jakých prostředků autor využívá?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spc="237">
                <a:solidFill>
                  <a:srgbClr val="000000"/>
                </a:solidFill>
                <a:latin typeface="Quicksand"/>
              </a:rPr>
              <a:t>Používá emotivní výrazy a prostředky, čímž chce vyvolat například strach?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309384"/>
            <a:ext cx="5894701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en-US" sz="5000" spc="500">
                <a:solidFill>
                  <a:srgbClr val="000000"/>
                </a:solidFill>
                <a:latin typeface="Montserrat Bold"/>
              </a:rPr>
              <a:t>Jak přemýšlet  nad zprávami?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280863" y="2301922"/>
            <a:ext cx="6322606" cy="5769966"/>
            <a:chOff x="0" y="0"/>
            <a:chExt cx="2265879" cy="20678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65879" cy="2067826"/>
            </a:xfrm>
            <a:custGeom>
              <a:avLst/>
              <a:gdLst/>
              <a:ahLst/>
              <a:cxnLst/>
              <a:rect l="l" t="t" r="r" b="b"/>
              <a:pathLst>
                <a:path w="2265879" h="2067826">
                  <a:moveTo>
                    <a:pt x="0" y="0"/>
                  </a:moveTo>
                  <a:lnTo>
                    <a:pt x="2265879" y="0"/>
                  </a:lnTo>
                  <a:lnTo>
                    <a:pt x="2265879" y="2067826"/>
                  </a:lnTo>
                  <a:lnTo>
                    <a:pt x="0" y="2067826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784184" y="2466975"/>
            <a:ext cx="5315963" cy="534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spc="500">
                <a:solidFill>
                  <a:srgbClr val="000000"/>
                </a:solidFill>
                <a:latin typeface="Quicksand Bold"/>
              </a:rPr>
              <a:t>Pokud se vám zdá jen něco </a:t>
            </a:r>
          </a:p>
          <a:p>
            <a:pPr>
              <a:lnSpc>
                <a:spcPts val="6000"/>
              </a:lnSpc>
              <a:spcBef>
                <a:spcPct val="0"/>
              </a:spcBef>
            </a:pPr>
            <a:r>
              <a:rPr lang="en-US" sz="5000" spc="500">
                <a:solidFill>
                  <a:srgbClr val="000000"/>
                </a:solidFill>
                <a:latin typeface="Quicksand Bold"/>
              </a:rPr>
              <a:t>z tohoto podezřelé, neváhejte si zprávu ověřit na internetu!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726648"/>
            <a:ext cx="8613573" cy="4833705"/>
            <a:chOff x="0" y="0"/>
            <a:chExt cx="3086910" cy="17322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86910" cy="1732291"/>
            </a:xfrm>
            <a:custGeom>
              <a:avLst/>
              <a:gdLst/>
              <a:ahLst/>
              <a:cxnLst/>
              <a:rect l="l" t="t" r="r" b="b"/>
              <a:pathLst>
                <a:path w="3086910" h="1732291">
                  <a:moveTo>
                    <a:pt x="0" y="0"/>
                  </a:moveTo>
                  <a:lnTo>
                    <a:pt x="3086910" y="0"/>
                  </a:lnTo>
                  <a:lnTo>
                    <a:pt x="3086910" y="1732291"/>
                  </a:lnTo>
                  <a:lnTo>
                    <a:pt x="0" y="1732291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418665" y="1774487"/>
            <a:ext cx="6840635" cy="6738025"/>
          </a:xfrm>
          <a:custGeom>
            <a:avLst/>
            <a:gdLst/>
            <a:ahLst/>
            <a:cxnLst/>
            <a:rect l="l" t="t" r="r" b="b"/>
            <a:pathLst>
              <a:path w="6840635" h="6738025">
                <a:moveTo>
                  <a:pt x="0" y="0"/>
                </a:moveTo>
                <a:lnTo>
                  <a:pt x="6840635" y="0"/>
                </a:lnTo>
                <a:lnTo>
                  <a:pt x="6840635" y="6738026"/>
                </a:lnTo>
                <a:lnTo>
                  <a:pt x="0" y="67380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29979" y="2958252"/>
            <a:ext cx="6802136" cy="21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</a:pPr>
            <a:r>
              <a:rPr lang="en-US" sz="7000">
                <a:solidFill>
                  <a:srgbClr val="000000"/>
                </a:solidFill>
                <a:latin typeface="Montserrat Bold"/>
              </a:rPr>
              <a:t>Pravda, nebo lež?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77221" y="5424428"/>
            <a:ext cx="6715326" cy="1790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Montserrat"/>
              </a:rPr>
              <a:t>Zkuste uhádnout, jestli jsou následující informace pravdivé, či nikoliv.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716849" y="1101991"/>
            <a:ext cx="9542451" cy="8083018"/>
            <a:chOff x="0" y="0"/>
            <a:chExt cx="2374900" cy="2011680"/>
          </a:xfrm>
        </p:grpSpPr>
        <p:sp>
          <p:nvSpPr>
            <p:cNvPr id="3" name="Freeform 3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l="-34920" r="-2248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289369" y="1285616"/>
            <a:ext cx="7716849" cy="2392562"/>
            <a:chOff x="0" y="0"/>
            <a:chExt cx="2765544" cy="8574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65544" cy="857440"/>
            </a:xfrm>
            <a:custGeom>
              <a:avLst/>
              <a:gdLst/>
              <a:ahLst/>
              <a:cxnLst/>
              <a:rect l="l" t="t" r="r" b="b"/>
              <a:pathLst>
                <a:path w="2765544" h="857440">
                  <a:moveTo>
                    <a:pt x="0" y="0"/>
                  </a:moveTo>
                  <a:lnTo>
                    <a:pt x="2765544" y="0"/>
                  </a:lnTo>
                  <a:lnTo>
                    <a:pt x="2765544" y="857440"/>
                  </a:lnTo>
                  <a:lnTo>
                    <a:pt x="0" y="857440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39331" y="1543896"/>
            <a:ext cx="7798336" cy="1965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6999" spc="209">
                <a:solidFill>
                  <a:srgbClr val="000000"/>
                </a:solidFill>
                <a:latin typeface="Montserrat Bold"/>
              </a:rPr>
              <a:t>O medvědovi Wojtkovi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523166" y="4185712"/>
            <a:ext cx="7085967" cy="4447080"/>
            <a:chOff x="0" y="0"/>
            <a:chExt cx="2539451" cy="15937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39451" cy="1593733"/>
            </a:xfrm>
            <a:custGeom>
              <a:avLst/>
              <a:gdLst/>
              <a:ahLst/>
              <a:cxnLst/>
              <a:rect l="l" t="t" r="r" b="b"/>
              <a:pathLst>
                <a:path w="2539451" h="1593733">
                  <a:moveTo>
                    <a:pt x="0" y="0"/>
                  </a:moveTo>
                  <a:lnTo>
                    <a:pt x="2539451" y="0"/>
                  </a:lnTo>
                  <a:lnTo>
                    <a:pt x="2539451" y="1593733"/>
                  </a:lnTo>
                  <a:lnTo>
                    <a:pt x="0" y="1593733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39331" y="4310985"/>
            <a:ext cx="5625239" cy="4190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Montserrat"/>
              </a:rPr>
              <a:t>Adoptovala si jej zásobovací rota polské armády za 2. světové války. Díky pomoci v bitvě o Monte Cassino získal titul desátníka.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658" y="1254568"/>
            <a:ext cx="8440270" cy="3448758"/>
            <a:chOff x="0" y="0"/>
            <a:chExt cx="3024802" cy="12359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4802" cy="1235957"/>
            </a:xfrm>
            <a:custGeom>
              <a:avLst/>
              <a:gdLst/>
              <a:ahLst/>
              <a:cxnLst/>
              <a:rect l="l" t="t" r="r" b="b"/>
              <a:pathLst>
                <a:path w="3024802" h="1235957">
                  <a:moveTo>
                    <a:pt x="0" y="0"/>
                  </a:moveTo>
                  <a:lnTo>
                    <a:pt x="3024802" y="0"/>
                  </a:lnTo>
                  <a:lnTo>
                    <a:pt x="3024802" y="1235957"/>
                  </a:lnTo>
                  <a:lnTo>
                    <a:pt x="0" y="1235957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9369" y="5357655"/>
            <a:ext cx="6319140" cy="2381459"/>
            <a:chOff x="0" y="0"/>
            <a:chExt cx="2264637" cy="8534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64637" cy="853461"/>
            </a:xfrm>
            <a:custGeom>
              <a:avLst/>
              <a:gdLst/>
              <a:ahLst/>
              <a:cxnLst/>
              <a:rect l="l" t="t" r="r" b="b"/>
              <a:pathLst>
                <a:path w="2264637" h="853461">
                  <a:moveTo>
                    <a:pt x="0" y="0"/>
                  </a:moveTo>
                  <a:lnTo>
                    <a:pt x="2264637" y="0"/>
                  </a:lnTo>
                  <a:lnTo>
                    <a:pt x="2264637" y="853461"/>
                  </a:lnTo>
                  <a:lnTo>
                    <a:pt x="0" y="853461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144000" y="1028700"/>
            <a:ext cx="8029496" cy="7843647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r="-22726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739331" y="1543896"/>
            <a:ext cx="7798336" cy="2936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6999" spc="209">
                <a:solidFill>
                  <a:srgbClr val="000000"/>
                </a:solidFill>
                <a:latin typeface="Montserrat Bold"/>
              </a:rPr>
              <a:t>Albert Einstein nebyl dobrým studentem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9331" y="5604000"/>
            <a:ext cx="5625239" cy="1828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ontserrat"/>
              </a:rPr>
              <a:t>Albert Einstein, jeden z nejvýznamnějších fyziků historie, propadal z matematiky a fyziky.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9369" y="1285616"/>
            <a:ext cx="6255537" cy="1524456"/>
            <a:chOff x="0" y="0"/>
            <a:chExt cx="2241843" cy="5463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1843" cy="546331"/>
            </a:xfrm>
            <a:custGeom>
              <a:avLst/>
              <a:gdLst/>
              <a:ahLst/>
              <a:cxnLst/>
              <a:rect l="l" t="t" r="r" b="b"/>
              <a:pathLst>
                <a:path w="2241843" h="546331">
                  <a:moveTo>
                    <a:pt x="0" y="0"/>
                  </a:moveTo>
                  <a:lnTo>
                    <a:pt x="2241843" y="0"/>
                  </a:lnTo>
                  <a:lnTo>
                    <a:pt x="2241843" y="546331"/>
                  </a:lnTo>
                  <a:lnTo>
                    <a:pt x="0" y="546331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39331" y="1543896"/>
            <a:ext cx="7798336" cy="993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6999" spc="209">
                <a:solidFill>
                  <a:srgbClr val="000000"/>
                </a:solidFill>
                <a:latin typeface="Montserrat Bold"/>
              </a:rPr>
              <a:t>Kuře Mike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523166" y="4185712"/>
            <a:ext cx="7085967" cy="2309117"/>
            <a:chOff x="0" y="0"/>
            <a:chExt cx="2539451" cy="8275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39451" cy="827535"/>
            </a:xfrm>
            <a:custGeom>
              <a:avLst/>
              <a:gdLst/>
              <a:ahLst/>
              <a:cxnLst/>
              <a:rect l="l" t="t" r="r" b="b"/>
              <a:pathLst>
                <a:path w="2539451" h="827535">
                  <a:moveTo>
                    <a:pt x="0" y="0"/>
                  </a:moveTo>
                  <a:lnTo>
                    <a:pt x="2539451" y="0"/>
                  </a:lnTo>
                  <a:lnTo>
                    <a:pt x="2539451" y="827535"/>
                  </a:lnTo>
                  <a:lnTo>
                    <a:pt x="0" y="827535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39331" y="4426135"/>
            <a:ext cx="5625239" cy="1828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ontserrat"/>
              </a:rPr>
              <a:t>Kuře žilo ještě dalších 18 měsíců po tom, co mu jeho majitel odňal sekerou hlavu (viz obrázek). </a:t>
            </a:r>
          </a:p>
        </p:txBody>
      </p:sp>
      <p:sp>
        <p:nvSpPr>
          <p:cNvPr id="10" name="Freeform 10"/>
          <p:cNvSpPr/>
          <p:nvPr/>
        </p:nvSpPr>
        <p:spPr>
          <a:xfrm>
            <a:off x="6898633" y="2257339"/>
            <a:ext cx="10360667" cy="5673936"/>
          </a:xfrm>
          <a:custGeom>
            <a:avLst/>
            <a:gdLst/>
            <a:ahLst/>
            <a:cxnLst/>
            <a:rect l="l" t="t" r="r" b="b"/>
            <a:pathLst>
              <a:path w="10360667" h="5673936">
                <a:moveTo>
                  <a:pt x="0" y="0"/>
                </a:moveTo>
                <a:lnTo>
                  <a:pt x="10360667" y="0"/>
                </a:lnTo>
                <a:lnTo>
                  <a:pt x="10360667" y="5673936"/>
                </a:lnTo>
                <a:lnTo>
                  <a:pt x="0" y="56739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9369" y="1285616"/>
            <a:ext cx="5532115" cy="1524456"/>
            <a:chOff x="0" y="0"/>
            <a:chExt cx="1982585" cy="5463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2585" cy="546331"/>
            </a:xfrm>
            <a:custGeom>
              <a:avLst/>
              <a:gdLst/>
              <a:ahLst/>
              <a:cxnLst/>
              <a:rect l="l" t="t" r="r" b="b"/>
              <a:pathLst>
                <a:path w="1982585" h="546331">
                  <a:moveTo>
                    <a:pt x="0" y="0"/>
                  </a:moveTo>
                  <a:lnTo>
                    <a:pt x="1982585" y="0"/>
                  </a:lnTo>
                  <a:lnTo>
                    <a:pt x="1982585" y="546331"/>
                  </a:lnTo>
                  <a:lnTo>
                    <a:pt x="0" y="546331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39331" y="1543896"/>
            <a:ext cx="7798336" cy="993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6999" spc="209">
                <a:solidFill>
                  <a:srgbClr val="000000"/>
                </a:solidFill>
                <a:latin typeface="Montserrat Bold"/>
              </a:rPr>
              <a:t>Želvuška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523166" y="4185712"/>
            <a:ext cx="7085967" cy="5072588"/>
            <a:chOff x="0" y="0"/>
            <a:chExt cx="2539451" cy="18179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39451" cy="1817901"/>
            </a:xfrm>
            <a:custGeom>
              <a:avLst/>
              <a:gdLst/>
              <a:ahLst/>
              <a:cxnLst/>
              <a:rect l="l" t="t" r="r" b="b"/>
              <a:pathLst>
                <a:path w="2539451" h="1817901">
                  <a:moveTo>
                    <a:pt x="0" y="0"/>
                  </a:moveTo>
                  <a:lnTo>
                    <a:pt x="2539451" y="0"/>
                  </a:lnTo>
                  <a:lnTo>
                    <a:pt x="2539451" y="1817901"/>
                  </a:lnTo>
                  <a:lnTo>
                    <a:pt x="0" y="1817901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48856" y="4436667"/>
            <a:ext cx="5625239" cy="4570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ontserrat"/>
              </a:rPr>
              <a:t>Želvušky jsou maximálně 1 milimetr velcí prakticky nezničitelní bezobratlí. Dokáží přežít opakované zahřátí na 150 stupňů Celsia, několik hodin v kapalném héliu s teplotou blízkou absolutní nule nebo tisíckrát silnější radioaktivitu než člověk. </a:t>
            </a:r>
          </a:p>
        </p:txBody>
      </p:sp>
      <p:sp>
        <p:nvSpPr>
          <p:cNvPr id="10" name="Freeform 10"/>
          <p:cNvSpPr/>
          <p:nvPr/>
        </p:nvSpPr>
        <p:spPr>
          <a:xfrm>
            <a:off x="8253009" y="1810156"/>
            <a:ext cx="9399109" cy="6666688"/>
          </a:xfrm>
          <a:custGeom>
            <a:avLst/>
            <a:gdLst/>
            <a:ahLst/>
            <a:cxnLst/>
            <a:rect l="l" t="t" r="r" b="b"/>
            <a:pathLst>
              <a:path w="9399109" h="6666688">
                <a:moveTo>
                  <a:pt x="0" y="0"/>
                </a:moveTo>
                <a:lnTo>
                  <a:pt x="9399109" y="0"/>
                </a:lnTo>
                <a:lnTo>
                  <a:pt x="9399109" y="6666688"/>
                </a:lnTo>
                <a:lnTo>
                  <a:pt x="0" y="6666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579" r="-12437" b="-479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9369" y="1285616"/>
            <a:ext cx="7962812" cy="1524456"/>
            <a:chOff x="0" y="0"/>
            <a:chExt cx="2853692" cy="5463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53692" cy="546331"/>
            </a:xfrm>
            <a:custGeom>
              <a:avLst/>
              <a:gdLst/>
              <a:ahLst/>
              <a:cxnLst/>
              <a:rect l="l" t="t" r="r" b="b"/>
              <a:pathLst>
                <a:path w="2853692" h="546331">
                  <a:moveTo>
                    <a:pt x="0" y="0"/>
                  </a:moveTo>
                  <a:lnTo>
                    <a:pt x="2853692" y="0"/>
                  </a:lnTo>
                  <a:lnTo>
                    <a:pt x="2853692" y="546331"/>
                  </a:lnTo>
                  <a:lnTo>
                    <a:pt x="0" y="546331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39331" y="1543896"/>
            <a:ext cx="7798336" cy="993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6999" spc="209">
                <a:solidFill>
                  <a:srgbClr val="000000"/>
                </a:solidFill>
                <a:latin typeface="Montserrat Bold"/>
              </a:rPr>
              <a:t>Černá sanitka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523166" y="4185712"/>
            <a:ext cx="7085967" cy="3235097"/>
            <a:chOff x="0" y="0"/>
            <a:chExt cx="2539451" cy="11593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39451" cy="1159386"/>
            </a:xfrm>
            <a:custGeom>
              <a:avLst/>
              <a:gdLst/>
              <a:ahLst/>
              <a:cxnLst/>
              <a:rect l="l" t="t" r="r" b="b"/>
              <a:pathLst>
                <a:path w="2539451" h="1159386">
                  <a:moveTo>
                    <a:pt x="0" y="0"/>
                  </a:moveTo>
                  <a:lnTo>
                    <a:pt x="2539451" y="0"/>
                  </a:lnTo>
                  <a:lnTo>
                    <a:pt x="2539451" y="1159386"/>
                  </a:lnTo>
                  <a:lnTo>
                    <a:pt x="0" y="1159386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39331" y="4426135"/>
            <a:ext cx="5625239" cy="2742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ontserrat"/>
              </a:rPr>
              <a:t>Z 80. let jsou známy případy, kdy automobil Škoda 1203 černé barvy unesl v tehdejším Československu děti, aby prodal jejich orgány na Západ.</a:t>
            </a:r>
          </a:p>
        </p:txBody>
      </p:sp>
      <p:sp>
        <p:nvSpPr>
          <p:cNvPr id="10" name="Freeform 10"/>
          <p:cNvSpPr/>
          <p:nvPr/>
        </p:nvSpPr>
        <p:spPr>
          <a:xfrm>
            <a:off x="8466694" y="1674211"/>
            <a:ext cx="8792606" cy="6516873"/>
          </a:xfrm>
          <a:custGeom>
            <a:avLst/>
            <a:gdLst/>
            <a:ahLst/>
            <a:cxnLst/>
            <a:rect l="l" t="t" r="r" b="b"/>
            <a:pathLst>
              <a:path w="8792606" h="6516873">
                <a:moveTo>
                  <a:pt x="0" y="0"/>
                </a:moveTo>
                <a:lnTo>
                  <a:pt x="8792606" y="0"/>
                </a:lnTo>
                <a:lnTo>
                  <a:pt x="8792606" y="6516873"/>
                </a:lnTo>
                <a:lnTo>
                  <a:pt x="0" y="65168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72426"/>
            <a:ext cx="11145867" cy="7196082"/>
            <a:chOff x="0" y="0"/>
            <a:chExt cx="3994427" cy="25789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94427" cy="2578913"/>
            </a:xfrm>
            <a:custGeom>
              <a:avLst/>
              <a:gdLst/>
              <a:ahLst/>
              <a:cxnLst/>
              <a:rect l="l" t="t" r="r" b="b"/>
              <a:pathLst>
                <a:path w="3994427" h="2578913">
                  <a:moveTo>
                    <a:pt x="0" y="0"/>
                  </a:moveTo>
                  <a:lnTo>
                    <a:pt x="3994427" y="0"/>
                  </a:lnTo>
                  <a:lnTo>
                    <a:pt x="3994427" y="2578913"/>
                  </a:lnTo>
                  <a:lnTo>
                    <a:pt x="0" y="2578913"/>
                  </a:lnTo>
                  <a:close/>
                </a:path>
              </a:pathLst>
            </a:custGeom>
            <a:solidFill>
              <a:srgbClr val="FFD3D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299552" y="1696706"/>
            <a:ext cx="4959748" cy="6547522"/>
          </a:xfrm>
          <a:custGeom>
            <a:avLst/>
            <a:gdLst/>
            <a:ahLst/>
            <a:cxnLst/>
            <a:rect l="l" t="t" r="r" b="b"/>
            <a:pathLst>
              <a:path w="4959748" h="6547522">
                <a:moveTo>
                  <a:pt x="0" y="0"/>
                </a:moveTo>
                <a:lnTo>
                  <a:pt x="4959748" y="0"/>
                </a:lnTo>
                <a:lnTo>
                  <a:pt x="4959748" y="6547522"/>
                </a:lnTo>
                <a:lnTo>
                  <a:pt x="0" y="6547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4330488"/>
            <a:ext cx="9604947" cy="3723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spc="237">
                <a:solidFill>
                  <a:srgbClr val="000000"/>
                </a:solidFill>
                <a:latin typeface="Quicksand"/>
              </a:rPr>
              <a:t>Svět se díky internetu propojuje - větší počet informací.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spc="237">
                <a:solidFill>
                  <a:srgbClr val="000000"/>
                </a:solidFill>
                <a:latin typeface="Quicksand"/>
              </a:rPr>
              <a:t>Můžeme sledovat zprávy z druhého konce světa.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spc="237">
                <a:solidFill>
                  <a:srgbClr val="000000"/>
                </a:solidFill>
                <a:latin typeface="Quicksand"/>
              </a:rPr>
              <a:t>Máme vyšší počet informací okolo nás.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spc="237">
                <a:solidFill>
                  <a:srgbClr val="000000"/>
                </a:solidFill>
                <a:latin typeface="Quicksand"/>
              </a:rPr>
              <a:t>To může vést k tzv. </a:t>
            </a:r>
            <a:r>
              <a:rPr lang="en-US" sz="3000" spc="237">
                <a:solidFill>
                  <a:srgbClr val="000000"/>
                </a:solidFill>
                <a:latin typeface="Quicksand Bold"/>
              </a:rPr>
              <a:t>informačnímu přetížení</a:t>
            </a:r>
            <a:r>
              <a:rPr lang="en-US" sz="3000" spc="237">
                <a:solidFill>
                  <a:srgbClr val="000000"/>
                </a:solidFill>
                <a:latin typeface="Quicksan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9626" y="1833265"/>
            <a:ext cx="6351492" cy="1965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6999" spc="209">
                <a:solidFill>
                  <a:srgbClr val="000000"/>
                </a:solidFill>
                <a:latin typeface="Montserrat Bold"/>
              </a:rPr>
              <a:t>Dnešní svět je složitý!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570</Words>
  <Application>Microsoft Office PowerPoint</Application>
  <PresentationFormat>Vlastní</PresentationFormat>
  <Paragraphs>69</Paragraphs>
  <Slides>21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8" baseType="lpstr">
      <vt:lpstr>Quicksand</vt:lpstr>
      <vt:lpstr>Arial</vt:lpstr>
      <vt:lpstr>Montserrat</vt:lpstr>
      <vt:lpstr>Calibri</vt:lpstr>
      <vt:lpstr>Quicksand Bold</vt:lpstr>
      <vt:lpstr>Montserrat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Ve světě informací</dc:title>
  <cp:lastModifiedBy>Podsedníková Magda</cp:lastModifiedBy>
  <cp:revision>3</cp:revision>
  <dcterms:created xsi:type="dcterms:W3CDTF">2006-08-16T00:00:00Z</dcterms:created>
  <dcterms:modified xsi:type="dcterms:W3CDTF">2023-11-09T15:29:28Z</dcterms:modified>
  <dc:identifier>DAFqNO6owJk</dc:identifier>
</cp:coreProperties>
</file>