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8288000" cy="10287000"/>
  <p:notesSz cx="6858000" cy="9144000"/>
  <p:embeddedFontLst>
    <p:embeddedFont>
      <p:font typeface="Quicksand Bold" panose="020B0604020202020204" charset="-18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ontserrat" panose="020B0604020202020204" charset="-18"/>
      <p:regular r:id="rId43"/>
    </p:embeddedFont>
    <p:embeddedFont>
      <p:font typeface="Montserrat Bold" panose="020B0604020202020204" charset="-18"/>
      <p:regular r:id="rId44"/>
    </p:embeddedFont>
    <p:embeddedFont>
      <p:font typeface="Quicksand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https://news.mit.edu/2018/study-twitter-false-news-travels-faster-true-stories-0308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https://news.mit.edu/2018/study-twitter-false-news-travels-faster-true-stories-0308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https://news.mit.edu/2018/study-twitter-false-news-travels-faster-true-stories-0308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zMnDwpKJrI?feature=oembe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zMnDwpKJrI&amp;t=17s" TargetMode="External"/><Relationship Id="rId2" Type="http://schemas.openxmlformats.org/officeDocument/2006/relationships/hyperlink" Target="https://www.denik.cz/ze_sveta/fake-news-troli-tovarna-petrohrad-ukrajina-rusko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873979"/>
            <a:ext cx="3214440" cy="1384321"/>
          </a:xfrm>
          <a:custGeom>
            <a:avLst/>
            <a:gdLst/>
            <a:ahLst/>
            <a:cxnLst/>
            <a:rect l="l" t="t" r="r" b="b"/>
            <a:pathLst>
              <a:path w="3214440" h="1384321">
                <a:moveTo>
                  <a:pt x="0" y="0"/>
                </a:moveTo>
                <a:lnTo>
                  <a:pt x="3214440" y="0"/>
                </a:lnTo>
                <a:lnTo>
                  <a:pt x="3214440" y="1384321"/>
                </a:lnTo>
                <a:lnTo>
                  <a:pt x="0" y="13843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2719525" y="8013250"/>
            <a:ext cx="4539775" cy="1245050"/>
          </a:xfrm>
          <a:custGeom>
            <a:avLst/>
            <a:gdLst/>
            <a:ahLst/>
            <a:cxnLst/>
            <a:rect l="l" t="t" r="r" b="b"/>
            <a:pathLst>
              <a:path w="4539775" h="1245050">
                <a:moveTo>
                  <a:pt x="0" y="0"/>
                </a:moveTo>
                <a:lnTo>
                  <a:pt x="4539775" y="0"/>
                </a:lnTo>
                <a:lnTo>
                  <a:pt x="4539775" y="1245050"/>
                </a:lnTo>
                <a:lnTo>
                  <a:pt x="0" y="1245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-157711" y="1939017"/>
            <a:ext cx="9301711" cy="4067294"/>
            <a:chOff x="0" y="0"/>
            <a:chExt cx="3333523" cy="14576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33523" cy="1457626"/>
            </a:xfrm>
            <a:custGeom>
              <a:avLst/>
              <a:gdLst/>
              <a:ahLst/>
              <a:cxnLst/>
              <a:rect l="l" t="t" r="r" b="b"/>
              <a:pathLst>
                <a:path w="3333523" h="1457626">
                  <a:moveTo>
                    <a:pt x="0" y="0"/>
                  </a:moveTo>
                  <a:lnTo>
                    <a:pt x="3333523" y="0"/>
                  </a:lnTo>
                  <a:lnTo>
                    <a:pt x="3333523" y="1457626"/>
                  </a:lnTo>
                  <a:lnTo>
                    <a:pt x="0" y="1457626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7150"/>
              <a:ext cx="3333523" cy="1400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973097" y="1028700"/>
            <a:ext cx="5172133" cy="6567788"/>
          </a:xfrm>
          <a:custGeom>
            <a:avLst/>
            <a:gdLst/>
            <a:ahLst/>
            <a:cxnLst/>
            <a:rect l="l" t="t" r="r" b="b"/>
            <a:pathLst>
              <a:path w="5172133" h="6567788">
                <a:moveTo>
                  <a:pt x="0" y="0"/>
                </a:moveTo>
                <a:lnTo>
                  <a:pt x="5172134" y="0"/>
                </a:lnTo>
                <a:lnTo>
                  <a:pt x="5172134" y="6567788"/>
                </a:lnTo>
                <a:lnTo>
                  <a:pt x="0" y="6567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797205" y="2753596"/>
            <a:ext cx="7694225" cy="243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0000"/>
                </a:solidFill>
                <a:latin typeface="Montserrat Bold"/>
              </a:rPr>
              <a:t>Ve světě dezinformací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369" y="1343489"/>
            <a:ext cx="8378514" cy="6487129"/>
            <a:chOff x="0" y="0"/>
            <a:chExt cx="3002670" cy="2324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2670" cy="2324840"/>
            </a:xfrm>
            <a:custGeom>
              <a:avLst/>
              <a:gdLst/>
              <a:ahLst/>
              <a:cxnLst/>
              <a:rect l="l" t="t" r="r" b="b"/>
              <a:pathLst>
                <a:path w="3002670" h="2324840">
                  <a:moveTo>
                    <a:pt x="0" y="0"/>
                  </a:moveTo>
                  <a:lnTo>
                    <a:pt x="3002670" y="0"/>
                  </a:lnTo>
                  <a:lnTo>
                    <a:pt x="3002670" y="2324840"/>
                  </a:lnTo>
                  <a:lnTo>
                    <a:pt x="0" y="2324840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3002670" cy="2267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82783" y="2334755"/>
            <a:ext cx="8785828" cy="4504598"/>
          </a:xfrm>
          <a:custGeom>
            <a:avLst/>
            <a:gdLst/>
            <a:ahLst/>
            <a:cxnLst/>
            <a:rect l="l" t="t" r="r" b="b"/>
            <a:pathLst>
              <a:path w="8785828" h="4504598">
                <a:moveTo>
                  <a:pt x="0" y="0"/>
                </a:moveTo>
                <a:lnTo>
                  <a:pt x="8785828" y="0"/>
                </a:lnTo>
                <a:lnTo>
                  <a:pt x="8785828" y="4504598"/>
                </a:lnTo>
                <a:lnTo>
                  <a:pt x="0" y="45045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739331" y="1534371"/>
            <a:ext cx="6901293" cy="5885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V případě nebezpečí zadejte v bankomatu opačně pin. Zavoláte tak policii.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724636"/>
            <a:ext cx="8378514" cy="4837727"/>
            <a:chOff x="0" y="0"/>
            <a:chExt cx="3002670" cy="17337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2670" cy="1733732"/>
            </a:xfrm>
            <a:custGeom>
              <a:avLst/>
              <a:gdLst/>
              <a:ahLst/>
              <a:cxnLst/>
              <a:rect l="l" t="t" r="r" b="b"/>
              <a:pathLst>
                <a:path w="3002670" h="1733732">
                  <a:moveTo>
                    <a:pt x="0" y="0"/>
                  </a:moveTo>
                  <a:lnTo>
                    <a:pt x="3002670" y="0"/>
                  </a:lnTo>
                  <a:lnTo>
                    <a:pt x="3002670" y="1733732"/>
                  </a:lnTo>
                  <a:lnTo>
                    <a:pt x="0" y="1733732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3002670" cy="1676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84339" y="1028700"/>
            <a:ext cx="7810396" cy="7975893"/>
          </a:xfrm>
          <a:custGeom>
            <a:avLst/>
            <a:gdLst/>
            <a:ahLst/>
            <a:cxnLst/>
            <a:rect l="l" t="t" r="r" b="b"/>
            <a:pathLst>
              <a:path w="7810396" h="7975893">
                <a:moveTo>
                  <a:pt x="0" y="0"/>
                </a:moveTo>
                <a:lnTo>
                  <a:pt x="7810396" y="0"/>
                </a:lnTo>
                <a:lnTo>
                  <a:pt x="7810396" y="7975893"/>
                </a:lnTo>
                <a:lnTo>
                  <a:pt x="0" y="79758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0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2915518"/>
            <a:ext cx="7002572" cy="4209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V sedačkách v kinech / v MHD jsou zapíchnuté jehly, ve kterých je vir HIV.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724636"/>
            <a:ext cx="8378514" cy="3058110"/>
            <a:chOff x="0" y="0"/>
            <a:chExt cx="3002670" cy="10959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2670" cy="1095958"/>
            </a:xfrm>
            <a:custGeom>
              <a:avLst/>
              <a:gdLst/>
              <a:ahLst/>
              <a:cxnLst/>
              <a:rect l="l" t="t" r="r" b="b"/>
              <a:pathLst>
                <a:path w="3002670" h="1095958">
                  <a:moveTo>
                    <a:pt x="0" y="0"/>
                  </a:moveTo>
                  <a:lnTo>
                    <a:pt x="3002670" y="0"/>
                  </a:lnTo>
                  <a:lnTo>
                    <a:pt x="3002670" y="1095958"/>
                  </a:lnTo>
                  <a:lnTo>
                    <a:pt x="0" y="1095958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3002670" cy="1038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452440" y="1028700"/>
            <a:ext cx="6954857" cy="7925763"/>
          </a:xfrm>
          <a:custGeom>
            <a:avLst/>
            <a:gdLst/>
            <a:ahLst/>
            <a:cxnLst/>
            <a:rect l="l" t="t" r="r" b="b"/>
            <a:pathLst>
              <a:path w="6954857" h="7925763">
                <a:moveTo>
                  <a:pt x="0" y="0"/>
                </a:moveTo>
                <a:lnTo>
                  <a:pt x="6954857" y="0"/>
                </a:lnTo>
                <a:lnTo>
                  <a:pt x="6954857" y="7925763"/>
                </a:lnTo>
                <a:lnTo>
                  <a:pt x="0" y="7925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2915518"/>
            <a:ext cx="7436625" cy="253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V tobogánech jsou zapíchnuté žiletky.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724636"/>
            <a:ext cx="8378514" cy="3058110"/>
            <a:chOff x="0" y="0"/>
            <a:chExt cx="3002670" cy="10959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2670" cy="1095958"/>
            </a:xfrm>
            <a:custGeom>
              <a:avLst/>
              <a:gdLst/>
              <a:ahLst/>
              <a:cxnLst/>
              <a:rect l="l" t="t" r="r" b="b"/>
              <a:pathLst>
                <a:path w="3002670" h="1095958">
                  <a:moveTo>
                    <a:pt x="0" y="0"/>
                  </a:moveTo>
                  <a:lnTo>
                    <a:pt x="3002670" y="0"/>
                  </a:lnTo>
                  <a:lnTo>
                    <a:pt x="3002670" y="1095958"/>
                  </a:lnTo>
                  <a:lnTo>
                    <a:pt x="0" y="1095958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3002670" cy="1038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272625" y="4778137"/>
            <a:ext cx="10427166" cy="3103549"/>
          </a:xfrm>
          <a:custGeom>
            <a:avLst/>
            <a:gdLst/>
            <a:ahLst/>
            <a:cxnLst/>
            <a:rect l="l" t="t" r="r" b="b"/>
            <a:pathLst>
              <a:path w="10427166" h="3103549">
                <a:moveTo>
                  <a:pt x="0" y="0"/>
                </a:moveTo>
                <a:lnTo>
                  <a:pt x="10427166" y="0"/>
                </a:lnTo>
                <a:lnTo>
                  <a:pt x="10427166" y="3103549"/>
                </a:lnTo>
                <a:lnTo>
                  <a:pt x="0" y="3103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3434674"/>
            <a:ext cx="7436625" cy="169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Romové nemusí platit za léky.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369" y="1285616"/>
            <a:ext cx="6501500" cy="3752595"/>
            <a:chOff x="0" y="0"/>
            <a:chExt cx="2329991" cy="13448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29991" cy="1344845"/>
            </a:xfrm>
            <a:custGeom>
              <a:avLst/>
              <a:gdLst/>
              <a:ahLst/>
              <a:cxnLst/>
              <a:rect l="l" t="t" r="r" b="b"/>
              <a:pathLst>
                <a:path w="2329991" h="1344845">
                  <a:moveTo>
                    <a:pt x="0" y="0"/>
                  </a:moveTo>
                  <a:lnTo>
                    <a:pt x="2329991" y="0"/>
                  </a:lnTo>
                  <a:lnTo>
                    <a:pt x="2329991" y="1344845"/>
                  </a:lnTo>
                  <a:lnTo>
                    <a:pt x="0" y="1344845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2329991" cy="1287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865903" y="1403410"/>
            <a:ext cx="7854890" cy="7854890"/>
          </a:xfrm>
          <a:custGeom>
            <a:avLst/>
            <a:gdLst/>
            <a:ahLst/>
            <a:cxnLst/>
            <a:rect l="l" t="t" r="r" b="b"/>
            <a:pathLst>
              <a:path w="7854890" h="7854890">
                <a:moveTo>
                  <a:pt x="0" y="0"/>
                </a:moveTo>
                <a:lnTo>
                  <a:pt x="7854890" y="0"/>
                </a:lnTo>
                <a:lnTo>
                  <a:pt x="7854890" y="7854890"/>
                </a:lnTo>
                <a:lnTo>
                  <a:pt x="0" y="7854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820128" y="1655586"/>
            <a:ext cx="4282507" cy="293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6999" spc="209">
                <a:solidFill>
                  <a:srgbClr val="000000"/>
                </a:solidFill>
                <a:latin typeface="Montserrat Bold"/>
              </a:rPr>
              <a:t>Světové události, politika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523287"/>
            <a:ext cx="8725757" cy="5317829"/>
            <a:chOff x="0" y="0"/>
            <a:chExt cx="3127114" cy="19057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7114" cy="1905790"/>
            </a:xfrm>
            <a:custGeom>
              <a:avLst/>
              <a:gdLst/>
              <a:ahLst/>
              <a:cxnLst/>
              <a:rect l="l" t="t" r="r" b="b"/>
              <a:pathLst>
                <a:path w="3127114" h="1905790">
                  <a:moveTo>
                    <a:pt x="0" y="0"/>
                  </a:moveTo>
                  <a:lnTo>
                    <a:pt x="3127114" y="0"/>
                  </a:lnTo>
                  <a:lnTo>
                    <a:pt x="3127114" y="1905790"/>
                  </a:lnTo>
                  <a:lnTo>
                    <a:pt x="0" y="1905790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3127114" cy="18486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144000" y="2449179"/>
            <a:ext cx="8809849" cy="5720529"/>
          </a:xfrm>
          <a:custGeom>
            <a:avLst/>
            <a:gdLst/>
            <a:ahLst/>
            <a:cxnLst/>
            <a:rect l="l" t="t" r="r" b="b"/>
            <a:pathLst>
              <a:path w="8809849" h="5720529">
                <a:moveTo>
                  <a:pt x="0" y="0"/>
                </a:moveTo>
                <a:lnTo>
                  <a:pt x="8809849" y="0"/>
                </a:lnTo>
                <a:lnTo>
                  <a:pt x="8809849" y="5720529"/>
                </a:lnTo>
                <a:lnTo>
                  <a:pt x="0" y="5720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3233324"/>
            <a:ext cx="6727672" cy="4209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Očkování proti covid-19 mělo sloužit k očipování lidstva.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724636"/>
            <a:ext cx="8378514" cy="3824937"/>
            <a:chOff x="0" y="0"/>
            <a:chExt cx="3002670" cy="1370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2670" cy="1370771"/>
            </a:xfrm>
            <a:custGeom>
              <a:avLst/>
              <a:gdLst/>
              <a:ahLst/>
              <a:cxnLst/>
              <a:rect l="l" t="t" r="r" b="b"/>
              <a:pathLst>
                <a:path w="3002670" h="1370771">
                  <a:moveTo>
                    <a:pt x="0" y="0"/>
                  </a:moveTo>
                  <a:lnTo>
                    <a:pt x="3002670" y="0"/>
                  </a:lnTo>
                  <a:lnTo>
                    <a:pt x="3002670" y="1370771"/>
                  </a:lnTo>
                  <a:lnTo>
                    <a:pt x="0" y="1370771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3002670" cy="1313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996945" y="1389656"/>
            <a:ext cx="10262355" cy="6847423"/>
          </a:xfrm>
          <a:custGeom>
            <a:avLst/>
            <a:gdLst/>
            <a:ahLst/>
            <a:cxnLst/>
            <a:rect l="l" t="t" r="r" b="b"/>
            <a:pathLst>
              <a:path w="10262355" h="6847423">
                <a:moveTo>
                  <a:pt x="0" y="0"/>
                </a:moveTo>
                <a:lnTo>
                  <a:pt x="10262355" y="0"/>
                </a:lnTo>
                <a:lnTo>
                  <a:pt x="10262355" y="6847423"/>
                </a:lnTo>
                <a:lnTo>
                  <a:pt x="0" y="68474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38225" y="3679809"/>
            <a:ext cx="7436625" cy="169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Ukrajinci vyhazují jídlo.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724636"/>
            <a:ext cx="8725757" cy="4594408"/>
            <a:chOff x="0" y="0"/>
            <a:chExt cx="3127114" cy="16465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7114" cy="1646532"/>
            </a:xfrm>
            <a:custGeom>
              <a:avLst/>
              <a:gdLst/>
              <a:ahLst/>
              <a:cxnLst/>
              <a:rect l="l" t="t" r="r" b="b"/>
              <a:pathLst>
                <a:path w="3127114" h="1646532">
                  <a:moveTo>
                    <a:pt x="0" y="0"/>
                  </a:moveTo>
                  <a:lnTo>
                    <a:pt x="3127114" y="0"/>
                  </a:lnTo>
                  <a:lnTo>
                    <a:pt x="3127114" y="1646532"/>
                  </a:lnTo>
                  <a:lnTo>
                    <a:pt x="0" y="1646532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3127114" cy="1589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522790" y="2070913"/>
            <a:ext cx="10765210" cy="5508563"/>
          </a:xfrm>
          <a:custGeom>
            <a:avLst/>
            <a:gdLst/>
            <a:ahLst/>
            <a:cxnLst/>
            <a:rect l="l" t="t" r="r" b="b"/>
            <a:pathLst>
              <a:path w="10765210" h="5508563">
                <a:moveTo>
                  <a:pt x="0" y="0"/>
                </a:moveTo>
                <a:lnTo>
                  <a:pt x="10765210" y="0"/>
                </a:lnTo>
                <a:lnTo>
                  <a:pt x="10765210" y="5508563"/>
                </a:lnTo>
                <a:lnTo>
                  <a:pt x="0" y="5508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3434674"/>
            <a:ext cx="6727672" cy="3371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Piráti chtěli nastěhovat migranty do bytů.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369" y="1285616"/>
            <a:ext cx="10736869" cy="7061173"/>
            <a:chOff x="0" y="0"/>
            <a:chExt cx="3847851" cy="2530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7852" cy="2530565"/>
            </a:xfrm>
            <a:custGeom>
              <a:avLst/>
              <a:gdLst/>
              <a:ahLst/>
              <a:cxnLst/>
              <a:rect l="l" t="t" r="r" b="b"/>
              <a:pathLst>
                <a:path w="3847852" h="2530565">
                  <a:moveTo>
                    <a:pt x="0" y="0"/>
                  </a:moveTo>
                  <a:lnTo>
                    <a:pt x="3847852" y="0"/>
                  </a:lnTo>
                  <a:lnTo>
                    <a:pt x="3847852" y="2530565"/>
                  </a:lnTo>
                  <a:lnTo>
                    <a:pt x="0" y="2530565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3847851" cy="247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211884" y="1571734"/>
            <a:ext cx="5047416" cy="6775055"/>
          </a:xfrm>
          <a:custGeom>
            <a:avLst/>
            <a:gdLst/>
            <a:ahLst/>
            <a:cxnLst/>
            <a:rect l="l" t="t" r="r" b="b"/>
            <a:pathLst>
              <a:path w="5047416" h="6775055">
                <a:moveTo>
                  <a:pt x="0" y="0"/>
                </a:moveTo>
                <a:lnTo>
                  <a:pt x="5047416" y="0"/>
                </a:lnTo>
                <a:lnTo>
                  <a:pt x="5047416" y="6775055"/>
                </a:lnTo>
                <a:lnTo>
                  <a:pt x="0" y="6775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739331" y="1534371"/>
            <a:ext cx="9389863" cy="6386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Falešné zprávy se šíří častěji</a:t>
            </a:r>
          </a:p>
          <a:p>
            <a:pPr>
              <a:lnSpc>
                <a:spcPts val="6600"/>
              </a:lnSpc>
            </a:pPr>
            <a:endParaRPr lang="en-US" sz="6000" spc="179">
              <a:solidFill>
                <a:srgbClr val="000000"/>
              </a:solidFill>
              <a:latin typeface="Montserrat Bold"/>
            </a:endParaRPr>
          </a:p>
          <a:p>
            <a:pPr marL="863599" lvl="1" indent="-431800">
              <a:lnSpc>
                <a:spcPts val="4399"/>
              </a:lnSpc>
              <a:buFont typeface="Arial"/>
              <a:buChar char="•"/>
            </a:pPr>
            <a:r>
              <a:rPr lang="en-US" sz="3999" spc="119">
                <a:solidFill>
                  <a:srgbClr val="000000"/>
                </a:solidFill>
                <a:latin typeface="Montserrat Bold"/>
              </a:rPr>
              <a:t>Cílí na emoce znechucení a překvapení.</a:t>
            </a:r>
          </a:p>
          <a:p>
            <a:pPr marL="863599" lvl="1" indent="-431800">
              <a:lnSpc>
                <a:spcPts val="4399"/>
              </a:lnSpc>
              <a:buFont typeface="Arial"/>
              <a:buChar char="•"/>
            </a:pPr>
            <a:r>
              <a:rPr lang="en-US" sz="3999" spc="119">
                <a:solidFill>
                  <a:srgbClr val="000000"/>
                </a:solidFill>
                <a:latin typeface="Montserrat Bold"/>
              </a:rPr>
              <a:t>Záleží na tématu: nejvíce se šíří zprávy o politice.</a:t>
            </a:r>
          </a:p>
          <a:p>
            <a:pPr marL="863599" lvl="1" indent="-431800">
              <a:lnSpc>
                <a:spcPts val="4399"/>
              </a:lnSpc>
              <a:buFont typeface="Arial"/>
              <a:buChar char="•"/>
            </a:pPr>
            <a:r>
              <a:rPr lang="en-US" sz="3999" spc="119">
                <a:solidFill>
                  <a:srgbClr val="000000"/>
                </a:solidFill>
                <a:latin typeface="Montserrat Bold"/>
              </a:rPr>
              <a:t>Zprávu šíříme, protože je nová: šíříme je, aby všichni byli v obraze.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369" y="1285616"/>
            <a:ext cx="10736869" cy="7422884"/>
            <a:chOff x="0" y="0"/>
            <a:chExt cx="3847851" cy="26601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7852" cy="2660194"/>
            </a:xfrm>
            <a:custGeom>
              <a:avLst/>
              <a:gdLst/>
              <a:ahLst/>
              <a:cxnLst/>
              <a:rect l="l" t="t" r="r" b="b"/>
              <a:pathLst>
                <a:path w="3847852" h="2660194">
                  <a:moveTo>
                    <a:pt x="0" y="0"/>
                  </a:moveTo>
                  <a:lnTo>
                    <a:pt x="3847852" y="0"/>
                  </a:lnTo>
                  <a:lnTo>
                    <a:pt x="3847852" y="2660194"/>
                  </a:lnTo>
                  <a:lnTo>
                    <a:pt x="0" y="2660194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3847851" cy="2603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31627" y="1166015"/>
            <a:ext cx="3064356" cy="3171391"/>
          </a:xfrm>
          <a:custGeom>
            <a:avLst/>
            <a:gdLst/>
            <a:ahLst/>
            <a:cxnLst/>
            <a:rect l="l" t="t" r="r" b="b"/>
            <a:pathLst>
              <a:path w="3064356" h="3171391">
                <a:moveTo>
                  <a:pt x="0" y="0"/>
                </a:moveTo>
                <a:lnTo>
                  <a:pt x="3064356" y="0"/>
                </a:lnTo>
                <a:lnTo>
                  <a:pt x="3064356" y="3171391"/>
                </a:lnTo>
                <a:lnTo>
                  <a:pt x="0" y="31713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4190067" y="4590817"/>
            <a:ext cx="3747770" cy="2487582"/>
          </a:xfrm>
          <a:custGeom>
            <a:avLst/>
            <a:gdLst/>
            <a:ahLst/>
            <a:cxnLst/>
            <a:rect l="l" t="t" r="r" b="b"/>
            <a:pathLst>
              <a:path w="3747770" h="2487582">
                <a:moveTo>
                  <a:pt x="0" y="0"/>
                </a:moveTo>
                <a:lnTo>
                  <a:pt x="3747770" y="0"/>
                </a:lnTo>
                <a:lnTo>
                  <a:pt x="3747770" y="2487582"/>
                </a:lnTo>
                <a:lnTo>
                  <a:pt x="0" y="2487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1179174" y="7078399"/>
            <a:ext cx="2213714" cy="2275781"/>
          </a:xfrm>
          <a:custGeom>
            <a:avLst/>
            <a:gdLst/>
            <a:ahLst/>
            <a:cxnLst/>
            <a:rect l="l" t="t" r="r" b="b"/>
            <a:pathLst>
              <a:path w="2213714" h="2275781">
                <a:moveTo>
                  <a:pt x="0" y="0"/>
                </a:moveTo>
                <a:lnTo>
                  <a:pt x="2213715" y="0"/>
                </a:lnTo>
                <a:lnTo>
                  <a:pt x="2213715" y="2275781"/>
                </a:lnTo>
                <a:lnTo>
                  <a:pt x="0" y="227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785985" y="1689369"/>
            <a:ext cx="9389863" cy="6672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Falešné zprávy se obalují okolo nových společenských témat</a:t>
            </a:r>
          </a:p>
          <a:p>
            <a:pPr>
              <a:lnSpc>
                <a:spcPts val="6600"/>
              </a:lnSpc>
            </a:pPr>
            <a:endParaRPr lang="en-US" sz="6000" spc="179">
              <a:solidFill>
                <a:srgbClr val="000000"/>
              </a:solidFill>
              <a:latin typeface="Montserrat Bold"/>
            </a:endParaRPr>
          </a:p>
          <a:p>
            <a:pPr marL="863599" lvl="1" indent="-431800">
              <a:lnSpc>
                <a:spcPts val="4399"/>
              </a:lnSpc>
              <a:buFont typeface="Arial"/>
              <a:buChar char="•"/>
            </a:pPr>
            <a:r>
              <a:rPr lang="en-US" sz="3999" spc="119">
                <a:solidFill>
                  <a:srgbClr val="000000"/>
                </a:solidFill>
                <a:latin typeface="Montserrat"/>
              </a:rPr>
              <a:t>Uprchlíci a migranti (2015 vs. 2021)</a:t>
            </a:r>
          </a:p>
          <a:p>
            <a:pPr marL="863599" lvl="1" indent="-431800">
              <a:lnSpc>
                <a:spcPts val="4399"/>
              </a:lnSpc>
              <a:buFont typeface="Arial"/>
              <a:buChar char="•"/>
            </a:pPr>
            <a:r>
              <a:rPr lang="en-US" sz="3999" spc="119">
                <a:solidFill>
                  <a:srgbClr val="000000"/>
                </a:solidFill>
                <a:latin typeface="Montserrat"/>
              </a:rPr>
              <a:t>Válka na Ukrajině</a:t>
            </a:r>
          </a:p>
          <a:p>
            <a:pPr marL="863599" lvl="1" indent="-431800">
              <a:lnSpc>
                <a:spcPts val="4399"/>
              </a:lnSpc>
              <a:buFont typeface="Arial"/>
              <a:buChar char="•"/>
            </a:pPr>
            <a:r>
              <a:rPr lang="en-US" sz="3999" spc="119">
                <a:solidFill>
                  <a:srgbClr val="000000"/>
                </a:solidFill>
                <a:latin typeface="Montserrat"/>
              </a:rPr>
              <a:t>Evropská unie</a:t>
            </a:r>
          </a:p>
          <a:p>
            <a:pPr marL="863599" lvl="1" indent="-431800">
              <a:lnSpc>
                <a:spcPts val="4399"/>
              </a:lnSpc>
              <a:buFont typeface="Arial"/>
              <a:buChar char="•"/>
            </a:pPr>
            <a:r>
              <a:rPr lang="en-US" sz="3999" spc="119">
                <a:solidFill>
                  <a:srgbClr val="000000"/>
                </a:solidFill>
                <a:latin typeface="Montserrat"/>
              </a:rPr>
              <a:t>Covid-19</a:t>
            </a:r>
          </a:p>
          <a:p>
            <a:pPr marL="863599" lvl="1" indent="-431800">
              <a:lnSpc>
                <a:spcPts val="4399"/>
              </a:lnSpc>
              <a:buFont typeface="Arial"/>
              <a:buChar char="•"/>
            </a:pPr>
            <a:r>
              <a:rPr lang="en-US" sz="3999" spc="119">
                <a:solidFill>
                  <a:srgbClr val="000000"/>
                </a:solidFill>
                <a:latin typeface="Montserrat"/>
              </a:rPr>
              <a:t>Politické novinky všeobecně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1889"/>
            <a:ext cx="12388393" cy="1323388"/>
            <a:chOff x="0" y="0"/>
            <a:chExt cx="4439720" cy="474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9720" cy="474273"/>
            </a:xfrm>
            <a:custGeom>
              <a:avLst/>
              <a:gdLst/>
              <a:ahLst/>
              <a:cxnLst/>
              <a:rect l="l" t="t" r="r" b="b"/>
              <a:pathLst>
                <a:path w="4439720" h="474273">
                  <a:moveTo>
                    <a:pt x="0" y="0"/>
                  </a:moveTo>
                  <a:lnTo>
                    <a:pt x="4439720" y="0"/>
                  </a:lnTo>
                  <a:lnTo>
                    <a:pt x="4439720" y="474273"/>
                  </a:lnTo>
                  <a:lnTo>
                    <a:pt x="0" y="474273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4439720" cy="417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002172"/>
            <a:ext cx="10033227" cy="6706091"/>
            <a:chOff x="0" y="0"/>
            <a:chExt cx="3595682" cy="24033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95682" cy="2403311"/>
            </a:xfrm>
            <a:custGeom>
              <a:avLst/>
              <a:gdLst/>
              <a:ahLst/>
              <a:cxnLst/>
              <a:rect l="l" t="t" r="r" b="b"/>
              <a:pathLst>
                <a:path w="3595682" h="2403311">
                  <a:moveTo>
                    <a:pt x="0" y="0"/>
                  </a:moveTo>
                  <a:lnTo>
                    <a:pt x="3595682" y="0"/>
                  </a:lnTo>
                  <a:lnTo>
                    <a:pt x="3595682" y="2403311"/>
                  </a:lnTo>
                  <a:lnTo>
                    <a:pt x="0" y="2403311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3595682" cy="2469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55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741943" y="3388331"/>
            <a:ext cx="6101567" cy="5933774"/>
          </a:xfrm>
          <a:custGeom>
            <a:avLst/>
            <a:gdLst/>
            <a:ahLst/>
            <a:cxnLst/>
            <a:rect l="l" t="t" r="r" b="b"/>
            <a:pathLst>
              <a:path w="6101567" h="5933774">
                <a:moveTo>
                  <a:pt x="0" y="0"/>
                </a:moveTo>
                <a:lnTo>
                  <a:pt x="6101567" y="0"/>
                </a:lnTo>
                <a:lnTo>
                  <a:pt x="6101567" y="5933773"/>
                </a:lnTo>
                <a:lnTo>
                  <a:pt x="0" y="59337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028700" y="1019175"/>
            <a:ext cx="11215008" cy="106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Montserrat Bold"/>
              </a:rPr>
              <a:t>Co budeme dnes dělat?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0602" y="3099619"/>
            <a:ext cx="9000958" cy="6069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5" lvl="1" indent="-453392">
              <a:lnSpc>
                <a:spcPts val="697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Montserrat"/>
              </a:rPr>
              <a:t>Znáte tyto falešné zprávy?</a:t>
            </a:r>
          </a:p>
          <a:p>
            <a:pPr marL="906785" lvl="1" indent="-453392">
              <a:lnSpc>
                <a:spcPts val="697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Montserrat"/>
              </a:rPr>
              <a:t>Proč jsou dezinformace tak rozšířené?</a:t>
            </a:r>
          </a:p>
          <a:p>
            <a:pPr marL="906785" lvl="1" indent="-453392">
              <a:lnSpc>
                <a:spcPts val="697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Montserrat"/>
              </a:rPr>
              <a:t>Dezinformace, misinformace, hoaxy, fake news...</a:t>
            </a:r>
          </a:p>
          <a:p>
            <a:pPr marL="906785" lvl="1" indent="-453392">
              <a:lnSpc>
                <a:spcPts val="697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Montserrat"/>
              </a:rPr>
              <a:t>Kdo šíří falešné zprávy a proč?</a:t>
            </a:r>
          </a:p>
          <a:p>
            <a:pPr marL="906785" lvl="1" indent="-453392">
              <a:lnSpc>
                <a:spcPts val="697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Montserrat"/>
              </a:rPr>
              <a:t>Typy falešných zpráv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14" y="1331236"/>
            <a:ext cx="16203956" cy="1505295"/>
            <a:chOff x="0" y="0"/>
            <a:chExt cx="5807132" cy="5394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07132" cy="539464"/>
            </a:xfrm>
            <a:custGeom>
              <a:avLst/>
              <a:gdLst/>
              <a:ahLst/>
              <a:cxnLst/>
              <a:rect l="l" t="t" r="r" b="b"/>
              <a:pathLst>
                <a:path w="5807132" h="539464">
                  <a:moveTo>
                    <a:pt x="0" y="0"/>
                  </a:moveTo>
                  <a:lnTo>
                    <a:pt x="5807132" y="0"/>
                  </a:lnTo>
                  <a:lnTo>
                    <a:pt x="5807132" y="539464"/>
                  </a:lnTo>
                  <a:lnTo>
                    <a:pt x="0" y="539464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5807132" cy="482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61614" y="1726182"/>
            <a:ext cx="6076592" cy="85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Dezinformace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3246106"/>
            <a:ext cx="16236871" cy="1505295"/>
            <a:chOff x="0" y="0"/>
            <a:chExt cx="5818928" cy="5394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18928" cy="539464"/>
            </a:xfrm>
            <a:custGeom>
              <a:avLst/>
              <a:gdLst/>
              <a:ahLst/>
              <a:cxnLst/>
              <a:rect l="l" t="t" r="r" b="b"/>
              <a:pathLst>
                <a:path w="5818928" h="539464">
                  <a:moveTo>
                    <a:pt x="0" y="0"/>
                  </a:moveTo>
                  <a:lnTo>
                    <a:pt x="5818928" y="0"/>
                  </a:lnTo>
                  <a:lnTo>
                    <a:pt x="5818928" y="539464"/>
                  </a:lnTo>
                  <a:lnTo>
                    <a:pt x="0" y="539464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7150"/>
              <a:ext cx="5818928" cy="482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3494862"/>
            <a:ext cx="5960845" cy="85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Misinformace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26939" y="5160976"/>
            <a:ext cx="16263810" cy="1505295"/>
            <a:chOff x="0" y="0"/>
            <a:chExt cx="5828582" cy="53946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828583" cy="539464"/>
            </a:xfrm>
            <a:custGeom>
              <a:avLst/>
              <a:gdLst/>
              <a:ahLst/>
              <a:cxnLst/>
              <a:rect l="l" t="t" r="r" b="b"/>
              <a:pathLst>
                <a:path w="5828583" h="539464">
                  <a:moveTo>
                    <a:pt x="0" y="0"/>
                  </a:moveTo>
                  <a:lnTo>
                    <a:pt x="5828583" y="0"/>
                  </a:lnTo>
                  <a:lnTo>
                    <a:pt x="5828583" y="539464"/>
                  </a:lnTo>
                  <a:lnTo>
                    <a:pt x="0" y="539464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7150"/>
              <a:ext cx="5828582" cy="482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01761" y="5409732"/>
            <a:ext cx="2372674" cy="85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Hoax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74031" y="1611882"/>
            <a:ext cx="7494499" cy="90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Quicksand Bold"/>
              </a:rPr>
              <a:t>Záměrně </a:t>
            </a:r>
            <a:r>
              <a:rPr lang="en-US" sz="2599">
                <a:solidFill>
                  <a:srgbClr val="000000"/>
                </a:solidFill>
                <a:latin typeface="Quicksand"/>
              </a:rPr>
              <a:t>vytvořená falešná zpráva za účelem oklamat čtenáře/diváka/posluchače.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81263" y="3517556"/>
            <a:ext cx="7494499" cy="90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Quicksand Bold"/>
              </a:rPr>
              <a:t>Nezáměrně</a:t>
            </a:r>
            <a:r>
              <a:rPr lang="en-US" sz="2599">
                <a:solidFill>
                  <a:srgbClr val="000000"/>
                </a:solidFill>
                <a:latin typeface="Quicksand"/>
              </a:rPr>
              <a:t> vytvořená falešná zpráva vzniklá například omylem, špatnou interpretací apod.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64259" y="5295432"/>
            <a:ext cx="7928552" cy="90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Quicksand"/>
              </a:rPr>
              <a:t>Falešná zpráva za účelem někoho </a:t>
            </a:r>
            <a:r>
              <a:rPr lang="en-US" sz="2599">
                <a:solidFill>
                  <a:srgbClr val="000000"/>
                </a:solidFill>
                <a:latin typeface="Quicksand Bold"/>
              </a:rPr>
              <a:t>vystrašit, ale také pobavit</a:t>
            </a:r>
            <a:r>
              <a:rPr lang="en-US" sz="2599">
                <a:solidFill>
                  <a:srgbClr val="000000"/>
                </a:solidFill>
                <a:latin typeface="Quicksand"/>
              </a:rPr>
              <a:t>. Šíří se většinou řetězovým e-mailem.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26939" y="7075847"/>
            <a:ext cx="16263810" cy="1461890"/>
            <a:chOff x="0" y="0"/>
            <a:chExt cx="5828582" cy="5239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828583" cy="523908"/>
            </a:xfrm>
            <a:custGeom>
              <a:avLst/>
              <a:gdLst/>
              <a:ahLst/>
              <a:cxnLst/>
              <a:rect l="l" t="t" r="r" b="b"/>
              <a:pathLst>
                <a:path w="5828583" h="523908">
                  <a:moveTo>
                    <a:pt x="0" y="0"/>
                  </a:moveTo>
                  <a:lnTo>
                    <a:pt x="5828583" y="0"/>
                  </a:lnTo>
                  <a:lnTo>
                    <a:pt x="5828583" y="523908"/>
                  </a:lnTo>
                  <a:lnTo>
                    <a:pt x="0" y="523908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57150"/>
              <a:ext cx="5828582" cy="46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35932" y="7372616"/>
            <a:ext cx="5092739" cy="85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Fake news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014178" y="7325594"/>
            <a:ext cx="7725994" cy="90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Quicksand"/>
              </a:rPr>
              <a:t>V podstatě jiné označení pro dezinformace, většinou v souvislosti s velkými médii.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5594"/>
            <a:ext cx="18288000" cy="1323388"/>
            <a:chOff x="0" y="0"/>
            <a:chExt cx="6554006" cy="474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54006" cy="474273"/>
            </a:xfrm>
            <a:custGeom>
              <a:avLst/>
              <a:gdLst/>
              <a:ahLst/>
              <a:cxnLst/>
              <a:rect l="l" t="t" r="r" b="b"/>
              <a:pathLst>
                <a:path w="6554006" h="474273">
                  <a:moveTo>
                    <a:pt x="0" y="0"/>
                  </a:moveTo>
                  <a:lnTo>
                    <a:pt x="6554006" y="0"/>
                  </a:lnTo>
                  <a:lnTo>
                    <a:pt x="6554006" y="474273"/>
                  </a:lnTo>
                  <a:lnTo>
                    <a:pt x="0" y="474273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6554006" cy="417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276150"/>
            <a:ext cx="10787924" cy="5798837"/>
            <a:chOff x="0" y="0"/>
            <a:chExt cx="2715108" cy="1459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15108" cy="1459453"/>
            </a:xfrm>
            <a:custGeom>
              <a:avLst/>
              <a:gdLst/>
              <a:ahLst/>
              <a:cxnLst/>
              <a:rect l="l" t="t" r="r" b="b"/>
              <a:pathLst>
                <a:path w="2715108" h="1459453">
                  <a:moveTo>
                    <a:pt x="0" y="0"/>
                  </a:moveTo>
                  <a:lnTo>
                    <a:pt x="2715108" y="0"/>
                  </a:lnTo>
                  <a:lnTo>
                    <a:pt x="2715108" y="1459453"/>
                  </a:lnTo>
                  <a:lnTo>
                    <a:pt x="0" y="1459453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7150"/>
              <a:ext cx="2715108" cy="1402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189584" y="3953450"/>
            <a:ext cx="3975926" cy="4114800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0" y="0"/>
                </a:moveTo>
                <a:lnTo>
                  <a:pt x="3975925" y="0"/>
                </a:lnTo>
                <a:lnTo>
                  <a:pt x="39759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028700" y="1019175"/>
            <a:ext cx="17259300" cy="106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Montserrat Bold"/>
              </a:rPr>
              <a:t>Kdo může vytvořit falešnou zprávu?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4000" y="3795195"/>
            <a:ext cx="8299511" cy="85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60"/>
              </a:lnSpc>
            </a:pPr>
            <a:r>
              <a:rPr lang="en-US" sz="5634">
                <a:solidFill>
                  <a:srgbClr val="000000"/>
                </a:solidFill>
                <a:latin typeface="Montserrat"/>
              </a:rPr>
              <a:t>1) Kdokoliv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84000" y="7745440"/>
            <a:ext cx="8299511" cy="85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60"/>
              </a:lnSpc>
            </a:pPr>
            <a:r>
              <a:rPr lang="en-US" sz="5634">
                <a:solidFill>
                  <a:srgbClr val="000000"/>
                </a:solidFill>
                <a:latin typeface="Montserrat"/>
              </a:rPr>
              <a:t>4) Média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4000" y="5114591"/>
            <a:ext cx="10147205" cy="85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60"/>
              </a:lnSpc>
            </a:pPr>
            <a:r>
              <a:rPr lang="en-US" sz="5634">
                <a:solidFill>
                  <a:srgbClr val="000000"/>
                </a:solidFill>
                <a:latin typeface="Montserrat"/>
              </a:rPr>
              <a:t>2) Ti, kteří z toho mají zisk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84000" y="6430015"/>
            <a:ext cx="9824071" cy="85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60"/>
              </a:lnSpc>
            </a:pPr>
            <a:r>
              <a:rPr lang="en-US" sz="5634">
                <a:solidFill>
                  <a:srgbClr val="000000"/>
                </a:solidFill>
                <a:latin typeface="Montserrat"/>
              </a:rPr>
              <a:t>3) Ti, kteří jsou placeni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4379"/>
            <a:ext cx="18288000" cy="1323388"/>
            <a:chOff x="0" y="0"/>
            <a:chExt cx="6554006" cy="474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54006" cy="474273"/>
            </a:xfrm>
            <a:custGeom>
              <a:avLst/>
              <a:gdLst/>
              <a:ahLst/>
              <a:cxnLst/>
              <a:rect l="l" t="t" r="r" b="b"/>
              <a:pathLst>
                <a:path w="6554006" h="474273">
                  <a:moveTo>
                    <a:pt x="0" y="0"/>
                  </a:moveTo>
                  <a:lnTo>
                    <a:pt x="6554006" y="0"/>
                  </a:lnTo>
                  <a:lnTo>
                    <a:pt x="6554006" y="474273"/>
                  </a:lnTo>
                  <a:lnTo>
                    <a:pt x="0" y="474273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6554006" cy="417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805214" y="4005930"/>
            <a:ext cx="7454086" cy="5252370"/>
          </a:xfrm>
          <a:custGeom>
            <a:avLst/>
            <a:gdLst/>
            <a:ahLst/>
            <a:cxnLst/>
            <a:rect l="l" t="t" r="r" b="b"/>
            <a:pathLst>
              <a:path w="7454086" h="5252370">
                <a:moveTo>
                  <a:pt x="0" y="0"/>
                </a:moveTo>
                <a:lnTo>
                  <a:pt x="7454086" y="0"/>
                </a:lnTo>
                <a:lnTo>
                  <a:pt x="7454086" y="5252370"/>
                </a:lnTo>
                <a:lnTo>
                  <a:pt x="0" y="5252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051364" y="4046059"/>
            <a:ext cx="8092636" cy="5119404"/>
          </a:xfrm>
          <a:custGeom>
            <a:avLst/>
            <a:gdLst/>
            <a:ahLst/>
            <a:cxnLst/>
            <a:rect l="l" t="t" r="r" b="b"/>
            <a:pathLst>
              <a:path w="8092636" h="5119404">
                <a:moveTo>
                  <a:pt x="0" y="0"/>
                </a:moveTo>
                <a:lnTo>
                  <a:pt x="8092636" y="0"/>
                </a:lnTo>
                <a:lnTo>
                  <a:pt x="8092636" y="5119404"/>
                </a:lnTo>
                <a:lnTo>
                  <a:pt x="0" y="5119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028700" y="1057486"/>
            <a:ext cx="5828557" cy="1057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</a:pPr>
            <a:r>
              <a:rPr lang="en-US" sz="6999">
                <a:solidFill>
                  <a:srgbClr val="000000"/>
                </a:solidFill>
                <a:latin typeface="Montserrat Bold"/>
              </a:rPr>
              <a:t>1) Kdokoliv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225855"/>
            <a:ext cx="5828557" cy="59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8"/>
              </a:lnSpc>
            </a:pPr>
            <a:r>
              <a:rPr lang="en-US" sz="3956">
                <a:solidFill>
                  <a:srgbClr val="000000"/>
                </a:solidFill>
                <a:latin typeface="Montserrat"/>
              </a:rPr>
              <a:t>Neověřování zdrojů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05214" y="2625912"/>
            <a:ext cx="5828557" cy="119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8"/>
              </a:lnSpc>
            </a:pPr>
            <a:r>
              <a:rPr lang="en-US" sz="3956">
                <a:solidFill>
                  <a:srgbClr val="000000"/>
                </a:solidFill>
                <a:latin typeface="Montserrat"/>
              </a:rPr>
              <a:t>Záměrné lži za účelem šíření názoru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4379"/>
            <a:ext cx="18288000" cy="1323388"/>
            <a:chOff x="0" y="0"/>
            <a:chExt cx="6554006" cy="474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54006" cy="474273"/>
            </a:xfrm>
            <a:custGeom>
              <a:avLst/>
              <a:gdLst/>
              <a:ahLst/>
              <a:cxnLst/>
              <a:rect l="l" t="t" r="r" b="b"/>
              <a:pathLst>
                <a:path w="6554006" h="474273">
                  <a:moveTo>
                    <a:pt x="0" y="0"/>
                  </a:moveTo>
                  <a:lnTo>
                    <a:pt x="6554006" y="0"/>
                  </a:lnTo>
                  <a:lnTo>
                    <a:pt x="6554006" y="474273"/>
                  </a:lnTo>
                  <a:lnTo>
                    <a:pt x="0" y="474273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6554006" cy="417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2565324"/>
            <a:ext cx="11470140" cy="3246519"/>
          </a:xfrm>
          <a:custGeom>
            <a:avLst/>
            <a:gdLst/>
            <a:ahLst/>
            <a:cxnLst/>
            <a:rect l="l" t="t" r="r" b="b"/>
            <a:pathLst>
              <a:path w="11470140" h="3246519">
                <a:moveTo>
                  <a:pt x="0" y="0"/>
                </a:moveTo>
                <a:lnTo>
                  <a:pt x="11470140" y="0"/>
                </a:lnTo>
                <a:lnTo>
                  <a:pt x="11470140" y="3246519"/>
                </a:lnTo>
                <a:lnTo>
                  <a:pt x="0" y="3246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028700" y="6485833"/>
            <a:ext cx="11218578" cy="3623572"/>
          </a:xfrm>
          <a:custGeom>
            <a:avLst/>
            <a:gdLst/>
            <a:ahLst/>
            <a:cxnLst/>
            <a:rect l="l" t="t" r="r" b="b"/>
            <a:pathLst>
              <a:path w="11218578" h="3623572">
                <a:moveTo>
                  <a:pt x="0" y="0"/>
                </a:moveTo>
                <a:lnTo>
                  <a:pt x="11218578" y="0"/>
                </a:lnTo>
                <a:lnTo>
                  <a:pt x="11218578" y="3623571"/>
                </a:lnTo>
                <a:lnTo>
                  <a:pt x="0" y="3623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3038767" y="2565324"/>
            <a:ext cx="4220533" cy="7143226"/>
          </a:xfrm>
          <a:custGeom>
            <a:avLst/>
            <a:gdLst/>
            <a:ahLst/>
            <a:cxnLst/>
            <a:rect l="l" t="t" r="r" b="b"/>
            <a:pathLst>
              <a:path w="4220533" h="7143226">
                <a:moveTo>
                  <a:pt x="0" y="0"/>
                </a:moveTo>
                <a:lnTo>
                  <a:pt x="4220533" y="0"/>
                </a:lnTo>
                <a:lnTo>
                  <a:pt x="4220533" y="7143226"/>
                </a:lnTo>
                <a:lnTo>
                  <a:pt x="0" y="714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1028700" y="1057486"/>
            <a:ext cx="12180199" cy="1057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</a:pPr>
            <a:r>
              <a:rPr lang="en-US" sz="6999">
                <a:solidFill>
                  <a:srgbClr val="000000"/>
                </a:solidFill>
                <a:latin typeface="Montserrat Bold"/>
              </a:rPr>
              <a:t>2) Ti, kteří z toho mají zisk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4379"/>
            <a:ext cx="18288000" cy="1323388"/>
            <a:chOff x="0" y="0"/>
            <a:chExt cx="6554006" cy="474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54006" cy="474273"/>
            </a:xfrm>
            <a:custGeom>
              <a:avLst/>
              <a:gdLst/>
              <a:ahLst/>
              <a:cxnLst/>
              <a:rect l="l" t="t" r="r" b="b"/>
              <a:pathLst>
                <a:path w="6554006" h="474273">
                  <a:moveTo>
                    <a:pt x="0" y="0"/>
                  </a:moveTo>
                  <a:lnTo>
                    <a:pt x="6554006" y="0"/>
                  </a:lnTo>
                  <a:lnTo>
                    <a:pt x="6554006" y="474273"/>
                  </a:lnTo>
                  <a:lnTo>
                    <a:pt x="0" y="474273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6554006" cy="417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2526212"/>
            <a:ext cx="5965711" cy="6660927"/>
          </a:xfrm>
          <a:custGeom>
            <a:avLst/>
            <a:gdLst/>
            <a:ahLst/>
            <a:cxnLst/>
            <a:rect l="l" t="t" r="r" b="b"/>
            <a:pathLst>
              <a:path w="5965711" h="6660927">
                <a:moveTo>
                  <a:pt x="0" y="0"/>
                </a:moveTo>
                <a:lnTo>
                  <a:pt x="5965711" y="0"/>
                </a:lnTo>
                <a:lnTo>
                  <a:pt x="5965711" y="6660928"/>
                </a:lnTo>
                <a:lnTo>
                  <a:pt x="0" y="6660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693981" y="3017530"/>
            <a:ext cx="7700201" cy="5678293"/>
          </a:xfrm>
          <a:custGeom>
            <a:avLst/>
            <a:gdLst/>
            <a:ahLst/>
            <a:cxnLst/>
            <a:rect l="l" t="t" r="r" b="b"/>
            <a:pathLst>
              <a:path w="7700201" h="5678293">
                <a:moveTo>
                  <a:pt x="0" y="0"/>
                </a:moveTo>
                <a:lnTo>
                  <a:pt x="7700201" y="0"/>
                </a:lnTo>
                <a:lnTo>
                  <a:pt x="7700201" y="5678293"/>
                </a:lnTo>
                <a:lnTo>
                  <a:pt x="0" y="5678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028700" y="1057486"/>
            <a:ext cx="12180199" cy="1057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</a:pPr>
            <a:r>
              <a:rPr lang="en-US" sz="6999">
                <a:solidFill>
                  <a:srgbClr val="000000"/>
                </a:solidFill>
                <a:latin typeface="Montserrat Bold"/>
              </a:rPr>
              <a:t>3) Ti, kteří jsou placeni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4379"/>
            <a:ext cx="18288000" cy="1323388"/>
            <a:chOff x="0" y="0"/>
            <a:chExt cx="6554006" cy="474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54006" cy="474273"/>
            </a:xfrm>
            <a:custGeom>
              <a:avLst/>
              <a:gdLst/>
              <a:ahLst/>
              <a:cxnLst/>
              <a:rect l="l" t="t" r="r" b="b"/>
              <a:pathLst>
                <a:path w="6554006" h="474273">
                  <a:moveTo>
                    <a:pt x="0" y="0"/>
                  </a:moveTo>
                  <a:lnTo>
                    <a:pt x="6554006" y="0"/>
                  </a:lnTo>
                  <a:lnTo>
                    <a:pt x="6554006" y="474273"/>
                  </a:lnTo>
                  <a:lnTo>
                    <a:pt x="0" y="474273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6554006" cy="417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357677" y="2421389"/>
            <a:ext cx="12901623" cy="7663976"/>
          </a:xfrm>
          <a:custGeom>
            <a:avLst/>
            <a:gdLst/>
            <a:ahLst/>
            <a:cxnLst/>
            <a:rect l="l" t="t" r="r" b="b"/>
            <a:pathLst>
              <a:path w="12901623" h="7663976">
                <a:moveTo>
                  <a:pt x="0" y="0"/>
                </a:moveTo>
                <a:lnTo>
                  <a:pt x="12901623" y="0"/>
                </a:lnTo>
                <a:lnTo>
                  <a:pt x="12901623" y="7663976"/>
                </a:lnTo>
                <a:lnTo>
                  <a:pt x="0" y="76639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1057486"/>
            <a:ext cx="12180199" cy="1057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</a:pPr>
            <a:r>
              <a:rPr lang="en-US" sz="6999">
                <a:solidFill>
                  <a:srgbClr val="000000"/>
                </a:solidFill>
                <a:latin typeface="Montserrat Bold"/>
              </a:rPr>
              <a:t>3) Média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110107"/>
            <a:ext cx="2978276" cy="179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8"/>
              </a:lnSpc>
            </a:pPr>
            <a:r>
              <a:rPr lang="en-US" sz="3956">
                <a:solidFill>
                  <a:srgbClr val="000000"/>
                </a:solidFill>
                <a:latin typeface="Montserrat Bold"/>
              </a:rPr>
              <a:t>Chyba a následná omluva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1889"/>
            <a:ext cx="18288000" cy="1323388"/>
            <a:chOff x="0" y="0"/>
            <a:chExt cx="6554006" cy="474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54006" cy="474273"/>
            </a:xfrm>
            <a:custGeom>
              <a:avLst/>
              <a:gdLst/>
              <a:ahLst/>
              <a:cxnLst/>
              <a:rect l="l" t="t" r="r" b="b"/>
              <a:pathLst>
                <a:path w="6554006" h="474273">
                  <a:moveTo>
                    <a:pt x="0" y="0"/>
                  </a:moveTo>
                  <a:lnTo>
                    <a:pt x="6554006" y="0"/>
                  </a:lnTo>
                  <a:lnTo>
                    <a:pt x="6554006" y="474273"/>
                  </a:lnTo>
                  <a:lnTo>
                    <a:pt x="0" y="474273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6554006" cy="417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19175"/>
            <a:ext cx="17259300" cy="106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Montserrat Bold"/>
              </a:rPr>
              <a:t>Jaké využívají techniky?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2798618"/>
            <a:ext cx="16864847" cy="6459682"/>
            <a:chOff x="0" y="0"/>
            <a:chExt cx="6043980" cy="23150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43980" cy="2315004"/>
            </a:xfrm>
            <a:custGeom>
              <a:avLst/>
              <a:gdLst/>
              <a:ahLst/>
              <a:cxnLst/>
              <a:rect l="l" t="t" r="r" b="b"/>
              <a:pathLst>
                <a:path w="6043980" h="2315004">
                  <a:moveTo>
                    <a:pt x="0" y="0"/>
                  </a:moveTo>
                  <a:lnTo>
                    <a:pt x="6043980" y="0"/>
                  </a:lnTo>
                  <a:lnTo>
                    <a:pt x="6043980" y="2315004"/>
                  </a:lnTo>
                  <a:lnTo>
                    <a:pt x="0" y="2315004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7150"/>
              <a:ext cx="6043980" cy="2257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27421" y="2841056"/>
            <a:ext cx="16966126" cy="630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Montserrat"/>
              </a:rPr>
              <a:t>Informace o tom, že nikdo jiný o dané problematice nepíše: </a:t>
            </a:r>
            <a:r>
              <a:rPr lang="en-US" sz="3999">
                <a:solidFill>
                  <a:srgbClr val="000000"/>
                </a:solidFill>
                <a:latin typeface="Montserrat Bold"/>
              </a:rPr>
              <a:t>MÉDIA MLČÍ!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Montserrat"/>
              </a:rPr>
              <a:t>Výrazy naznačující jakési tajemství či spiknutí: </a:t>
            </a:r>
            <a:r>
              <a:rPr lang="en-US" sz="3999">
                <a:solidFill>
                  <a:srgbClr val="000000"/>
                </a:solidFill>
                <a:latin typeface="Montserrat Bold"/>
              </a:rPr>
              <a:t>TOTO VÁM TAJÍ!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Montserrat"/>
              </a:rPr>
              <a:t>Výrazy vzbuzující emoce: </a:t>
            </a:r>
            <a:r>
              <a:rPr lang="en-US" sz="3999">
                <a:solidFill>
                  <a:srgbClr val="000000"/>
                </a:solidFill>
                <a:latin typeface="Montserrat Bold"/>
              </a:rPr>
              <a:t>MANIPULACE, KONTROLA, TO JE SÍLA, SKANDÁL.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Montserrat"/>
              </a:rPr>
              <a:t>Apel na sdílení: </a:t>
            </a:r>
            <a:r>
              <a:rPr lang="en-US" sz="3999">
                <a:solidFill>
                  <a:srgbClr val="000000"/>
                </a:solidFill>
                <a:latin typeface="Montserrat Bold"/>
              </a:rPr>
              <a:t>SDÍLEJTE NEŽ TO SMAŽOU!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Montserrat"/>
              </a:rPr>
              <a:t>Výrazy posilující národní cítění: </a:t>
            </a:r>
            <a:r>
              <a:rPr lang="en-US" sz="3999">
                <a:solidFill>
                  <a:srgbClr val="000000"/>
                </a:solidFill>
                <a:latin typeface="Montserrat Bold"/>
              </a:rPr>
              <a:t>A CO NA TY MY, ČEŠTI? </a:t>
            </a:r>
          </a:p>
          <a:p>
            <a:pPr marL="863599" lvl="1" indent="-431800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Montserrat"/>
              </a:rPr>
              <a:t>Negativní nálepkování: </a:t>
            </a:r>
            <a:r>
              <a:rPr lang="en-US" sz="3999">
                <a:solidFill>
                  <a:srgbClr val="000000"/>
                </a:solidFill>
                <a:latin typeface="Montserrat Bold"/>
              </a:rPr>
              <a:t>FAŠISTÉ, NACISTÉ, EUROHUJEŘI, NEOMARXISTI, SLUNÍČKA, PRAVDOLÁSKAŘI...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1889"/>
            <a:ext cx="18288000" cy="1323388"/>
            <a:chOff x="0" y="0"/>
            <a:chExt cx="6554006" cy="474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54006" cy="474273"/>
            </a:xfrm>
            <a:custGeom>
              <a:avLst/>
              <a:gdLst/>
              <a:ahLst/>
              <a:cxnLst/>
              <a:rect l="l" t="t" r="r" b="b"/>
              <a:pathLst>
                <a:path w="6554006" h="474273">
                  <a:moveTo>
                    <a:pt x="0" y="0"/>
                  </a:moveTo>
                  <a:lnTo>
                    <a:pt x="6554006" y="0"/>
                  </a:lnTo>
                  <a:lnTo>
                    <a:pt x="6554006" y="474273"/>
                  </a:lnTo>
                  <a:lnTo>
                    <a:pt x="0" y="474273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6554006" cy="417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19175"/>
            <a:ext cx="17259300" cy="106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Montserrat Bold"/>
              </a:rPr>
              <a:t>Jak se mohou dezinformace šířit?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2798618"/>
            <a:ext cx="16025678" cy="5880945"/>
            <a:chOff x="0" y="0"/>
            <a:chExt cx="5743241" cy="21075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743241" cy="2107598"/>
            </a:xfrm>
            <a:custGeom>
              <a:avLst/>
              <a:gdLst/>
              <a:ahLst/>
              <a:cxnLst/>
              <a:rect l="l" t="t" r="r" b="b"/>
              <a:pathLst>
                <a:path w="5743241" h="2107598">
                  <a:moveTo>
                    <a:pt x="0" y="0"/>
                  </a:moveTo>
                  <a:lnTo>
                    <a:pt x="5743241" y="0"/>
                  </a:lnTo>
                  <a:lnTo>
                    <a:pt x="5743241" y="2107598"/>
                  </a:lnTo>
                  <a:lnTo>
                    <a:pt x="0" y="2107598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7150"/>
              <a:ext cx="5743241" cy="2050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41889" y="3034073"/>
            <a:ext cx="15926763" cy="5295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0" lvl="1" indent="-647700">
              <a:lnSpc>
                <a:spcPts val="8400"/>
              </a:lnSpc>
              <a:buFont typeface="Arial"/>
              <a:buChar char="•"/>
            </a:pPr>
            <a:r>
              <a:rPr lang="en-US" sz="6000">
                <a:solidFill>
                  <a:srgbClr val="000000"/>
                </a:solidFill>
                <a:latin typeface="Montserrat"/>
              </a:rPr>
              <a:t>Řetězové e-maily</a:t>
            </a:r>
          </a:p>
          <a:p>
            <a:pPr marL="1295400" lvl="1" indent="-647700">
              <a:lnSpc>
                <a:spcPts val="8400"/>
              </a:lnSpc>
              <a:buFont typeface="Arial"/>
              <a:buChar char="•"/>
            </a:pPr>
            <a:r>
              <a:rPr lang="en-US" sz="6000">
                <a:solidFill>
                  <a:srgbClr val="000000"/>
                </a:solidFill>
                <a:latin typeface="Montserrat"/>
              </a:rPr>
              <a:t>Sociální sítě</a:t>
            </a:r>
          </a:p>
          <a:p>
            <a:pPr marL="1295400" lvl="1" indent="-647700">
              <a:lnSpc>
                <a:spcPts val="8400"/>
              </a:lnSpc>
              <a:buFont typeface="Arial"/>
              <a:buChar char="•"/>
            </a:pPr>
            <a:r>
              <a:rPr lang="en-US" sz="6000">
                <a:solidFill>
                  <a:srgbClr val="000000"/>
                </a:solidFill>
                <a:latin typeface="Montserrat"/>
              </a:rPr>
              <a:t>Web</a:t>
            </a:r>
          </a:p>
          <a:p>
            <a:pPr marL="1295400" lvl="1" indent="-647700">
              <a:lnSpc>
                <a:spcPts val="8400"/>
              </a:lnSpc>
              <a:buFont typeface="Arial"/>
              <a:buChar char="•"/>
            </a:pPr>
            <a:r>
              <a:rPr lang="en-US" sz="6000">
                <a:solidFill>
                  <a:srgbClr val="000000"/>
                </a:solidFill>
                <a:latin typeface="Montserrat"/>
              </a:rPr>
              <a:t>Reálný život (drby a klepy)</a:t>
            </a:r>
          </a:p>
          <a:p>
            <a:pPr marL="1295400" lvl="1" indent="-647700">
              <a:lnSpc>
                <a:spcPts val="8400"/>
              </a:lnSpc>
              <a:spcBef>
                <a:spcPct val="0"/>
              </a:spcBef>
              <a:buFont typeface="Arial"/>
              <a:buChar char="•"/>
            </a:pPr>
            <a:r>
              <a:rPr lang="en-US" sz="6000">
                <a:solidFill>
                  <a:srgbClr val="000000"/>
                </a:solidFill>
                <a:latin typeface="Montserrat"/>
              </a:rPr>
              <a:t>Videa (včetně tzv. deepfake)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1889"/>
            <a:ext cx="7509018" cy="1323388"/>
            <a:chOff x="0" y="0"/>
            <a:chExt cx="2691062" cy="474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062" cy="474273"/>
            </a:xfrm>
            <a:custGeom>
              <a:avLst/>
              <a:gdLst/>
              <a:ahLst/>
              <a:cxnLst/>
              <a:rect l="l" t="t" r="r" b="b"/>
              <a:pathLst>
                <a:path w="2691062" h="474273">
                  <a:moveTo>
                    <a:pt x="0" y="0"/>
                  </a:moveTo>
                  <a:lnTo>
                    <a:pt x="2691062" y="0"/>
                  </a:lnTo>
                  <a:lnTo>
                    <a:pt x="2691062" y="474273"/>
                  </a:lnTo>
                  <a:lnTo>
                    <a:pt x="0" y="474273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2691062" cy="417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309304" y="117189"/>
            <a:ext cx="8949996" cy="10756635"/>
          </a:xfrm>
          <a:custGeom>
            <a:avLst/>
            <a:gdLst/>
            <a:ahLst/>
            <a:cxnLst/>
            <a:rect l="l" t="t" r="r" b="b"/>
            <a:pathLst>
              <a:path w="8949996" h="10756635">
                <a:moveTo>
                  <a:pt x="0" y="0"/>
                </a:moveTo>
                <a:lnTo>
                  <a:pt x="8949996" y="0"/>
                </a:lnTo>
                <a:lnTo>
                  <a:pt x="8949996" y="10756635"/>
                </a:lnTo>
                <a:lnTo>
                  <a:pt x="0" y="107566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1019175"/>
            <a:ext cx="7753540" cy="106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Montserrat Bold"/>
              </a:rPr>
              <a:t>Fotomontáž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1889"/>
            <a:ext cx="18288000" cy="1323388"/>
            <a:chOff x="0" y="0"/>
            <a:chExt cx="6554006" cy="474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54006" cy="474273"/>
            </a:xfrm>
            <a:custGeom>
              <a:avLst/>
              <a:gdLst/>
              <a:ahLst/>
              <a:cxnLst/>
              <a:rect l="l" t="t" r="r" b="b"/>
              <a:pathLst>
                <a:path w="6554006" h="474273">
                  <a:moveTo>
                    <a:pt x="0" y="0"/>
                  </a:moveTo>
                  <a:lnTo>
                    <a:pt x="6554006" y="0"/>
                  </a:lnTo>
                  <a:lnTo>
                    <a:pt x="6554006" y="474273"/>
                  </a:lnTo>
                  <a:lnTo>
                    <a:pt x="0" y="474273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6554006" cy="417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4389" y="2661497"/>
            <a:ext cx="11024124" cy="7284568"/>
          </a:xfrm>
          <a:custGeom>
            <a:avLst/>
            <a:gdLst/>
            <a:ahLst/>
            <a:cxnLst/>
            <a:rect l="l" t="t" r="r" b="b"/>
            <a:pathLst>
              <a:path w="11024124" h="7284568">
                <a:moveTo>
                  <a:pt x="0" y="0"/>
                </a:moveTo>
                <a:lnTo>
                  <a:pt x="11024124" y="0"/>
                </a:lnTo>
                <a:lnTo>
                  <a:pt x="11024124" y="7284568"/>
                </a:lnTo>
                <a:lnTo>
                  <a:pt x="0" y="72845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1019175"/>
            <a:ext cx="17259300" cy="106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Montserrat Bold"/>
              </a:rPr>
              <a:t>Fotka pravá, informace nepravdivé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60979" y="2594822"/>
            <a:ext cx="6713832" cy="4957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085" lvl="1" indent="-340042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Montserrat"/>
              </a:rPr>
              <a:t>Fotka se šířila v roce 2015 v souvislosti s uprchlickou krizí. </a:t>
            </a:r>
          </a:p>
          <a:p>
            <a:pPr marL="680085" lvl="1" indent="-340042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Montserrat"/>
              </a:rPr>
              <a:t>Ve skutečnosti je ale pořízena v roce 1991 a jedná se o albánské uprchlíky do Itálie po tom, co padl komunistický režim.</a:t>
            </a:r>
          </a:p>
          <a:p>
            <a:pPr marL="680085" lvl="1" indent="-340042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Montserrat"/>
              </a:rPr>
              <a:t>Lze si ověřit na internetu podle názvu lodi: Vlora.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726648"/>
            <a:ext cx="8613573" cy="4833705"/>
            <a:chOff x="0" y="0"/>
            <a:chExt cx="3086910" cy="1732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6910" cy="1732291"/>
            </a:xfrm>
            <a:custGeom>
              <a:avLst/>
              <a:gdLst/>
              <a:ahLst/>
              <a:cxnLst/>
              <a:rect l="l" t="t" r="r" b="b"/>
              <a:pathLst>
                <a:path w="3086910" h="1732291">
                  <a:moveTo>
                    <a:pt x="0" y="0"/>
                  </a:moveTo>
                  <a:lnTo>
                    <a:pt x="3086910" y="0"/>
                  </a:lnTo>
                  <a:lnTo>
                    <a:pt x="3086910" y="1732291"/>
                  </a:lnTo>
                  <a:lnTo>
                    <a:pt x="0" y="1732291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3086910" cy="1675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55910" y="2024539"/>
            <a:ext cx="8303390" cy="6237921"/>
          </a:xfrm>
          <a:custGeom>
            <a:avLst/>
            <a:gdLst/>
            <a:ahLst/>
            <a:cxnLst/>
            <a:rect l="l" t="t" r="r" b="b"/>
            <a:pathLst>
              <a:path w="8303390" h="6237921">
                <a:moveTo>
                  <a:pt x="0" y="0"/>
                </a:moveTo>
                <a:lnTo>
                  <a:pt x="8303390" y="0"/>
                </a:lnTo>
                <a:lnTo>
                  <a:pt x="8303390" y="6237922"/>
                </a:lnTo>
                <a:lnTo>
                  <a:pt x="0" y="6237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714976" y="3019623"/>
            <a:ext cx="7482153" cy="4238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Montserrat Bold"/>
              </a:rPr>
              <a:t>S jakými falešnými zprávami jste se setkali?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63825"/>
            <a:ext cx="11751996" cy="1323388"/>
            <a:chOff x="0" y="0"/>
            <a:chExt cx="4211650" cy="474273"/>
          </a:xfrm>
        </p:grpSpPr>
        <p:sp>
          <p:nvSpPr>
            <p:cNvPr id="3" name="Freeform 3"/>
            <p:cNvSpPr/>
            <p:nvPr/>
          </p:nvSpPr>
          <p:spPr>
            <a:xfrm>
              <a:off x="6521" y="0"/>
              <a:ext cx="4205129" cy="474273"/>
            </a:xfrm>
            <a:custGeom>
              <a:avLst/>
              <a:gdLst/>
              <a:ahLst/>
              <a:cxnLst/>
              <a:rect l="l" t="t" r="r" b="b"/>
              <a:pathLst>
                <a:path w="4205129" h="474273">
                  <a:moveTo>
                    <a:pt x="0" y="0"/>
                  </a:moveTo>
                  <a:lnTo>
                    <a:pt x="4205129" y="0"/>
                  </a:lnTo>
                  <a:lnTo>
                    <a:pt x="4205129" y="474273"/>
                  </a:lnTo>
                  <a:lnTo>
                    <a:pt x="0" y="474273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4205129" cy="417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2546" y="392168"/>
            <a:ext cx="10705100" cy="106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400"/>
              </a:lnSpc>
            </a:pPr>
            <a:r>
              <a:rPr lang="en-US" sz="7000" dirty="0" err="1">
                <a:solidFill>
                  <a:srgbClr val="000000"/>
                </a:solidFill>
                <a:latin typeface="Montserrat Bold"/>
              </a:rPr>
              <a:t>Pozor</a:t>
            </a:r>
            <a:r>
              <a:rPr lang="en-US" sz="7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7000" dirty="0" err="1">
                <a:solidFill>
                  <a:srgbClr val="000000"/>
                </a:solidFill>
                <a:latin typeface="Montserrat Bold"/>
              </a:rPr>
              <a:t>na</a:t>
            </a:r>
            <a:r>
              <a:rPr lang="en-US" sz="7000" dirty="0">
                <a:solidFill>
                  <a:srgbClr val="000000"/>
                </a:solidFill>
                <a:latin typeface="Montserrat Bold"/>
              </a:rPr>
              <a:t> deep fake</a:t>
            </a:r>
          </a:p>
        </p:txBody>
      </p:sp>
      <p:pic>
        <p:nvPicPr>
          <p:cNvPr id="7" name="Online médium 6" title="Bez vědomí (2019) Miloš Zeman a jeho falešný projev">
            <a:hlinkClick r:id="" action="ppaction://media"/>
            <a:extLst>
              <a:ext uri="{FF2B5EF4-FFF2-40B4-BE49-F238E27FC236}">
                <a16:creationId xmlns:a16="http://schemas.microsoft.com/office/drawing/2014/main" id="{AE5EEF05-3783-1603-70FC-7D6A58463A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19300" y="1843921"/>
            <a:ext cx="14249400" cy="8050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1889"/>
            <a:ext cx="11733800" cy="1323388"/>
            <a:chOff x="0" y="0"/>
            <a:chExt cx="4205129" cy="474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05129" cy="474273"/>
            </a:xfrm>
            <a:custGeom>
              <a:avLst/>
              <a:gdLst/>
              <a:ahLst/>
              <a:cxnLst/>
              <a:rect l="l" t="t" r="r" b="b"/>
              <a:pathLst>
                <a:path w="4205129" h="474273">
                  <a:moveTo>
                    <a:pt x="0" y="0"/>
                  </a:moveTo>
                  <a:lnTo>
                    <a:pt x="4205129" y="0"/>
                  </a:lnTo>
                  <a:lnTo>
                    <a:pt x="4205129" y="474273"/>
                  </a:lnTo>
                  <a:lnTo>
                    <a:pt x="0" y="474273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4205129" cy="417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930573" y="1028700"/>
            <a:ext cx="9964908" cy="6372815"/>
          </a:xfrm>
          <a:custGeom>
            <a:avLst/>
            <a:gdLst/>
            <a:ahLst/>
            <a:cxnLst/>
            <a:rect l="l" t="t" r="r" b="b"/>
            <a:pathLst>
              <a:path w="9964908" h="6372815">
                <a:moveTo>
                  <a:pt x="0" y="0"/>
                </a:moveTo>
                <a:lnTo>
                  <a:pt x="9964908" y="0"/>
                </a:lnTo>
                <a:lnTo>
                  <a:pt x="9964908" y="6372815"/>
                </a:lnTo>
                <a:lnTo>
                  <a:pt x="0" y="6372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0" y="5868505"/>
            <a:ext cx="10206491" cy="3389795"/>
          </a:xfrm>
          <a:custGeom>
            <a:avLst/>
            <a:gdLst/>
            <a:ahLst/>
            <a:cxnLst/>
            <a:rect l="l" t="t" r="r" b="b"/>
            <a:pathLst>
              <a:path w="10206491" h="3389795">
                <a:moveTo>
                  <a:pt x="0" y="0"/>
                </a:moveTo>
                <a:lnTo>
                  <a:pt x="10206491" y="0"/>
                </a:lnTo>
                <a:lnTo>
                  <a:pt x="10206491" y="3389795"/>
                </a:lnTo>
                <a:lnTo>
                  <a:pt x="0" y="3389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0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028700" y="1019175"/>
            <a:ext cx="10705100" cy="106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Montserrat Bold"/>
              </a:rPr>
              <a:t>Falešné citáty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1889"/>
            <a:ext cx="11733800" cy="1323388"/>
            <a:chOff x="0" y="0"/>
            <a:chExt cx="4205129" cy="474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05129" cy="474273"/>
            </a:xfrm>
            <a:custGeom>
              <a:avLst/>
              <a:gdLst/>
              <a:ahLst/>
              <a:cxnLst/>
              <a:rect l="l" t="t" r="r" b="b"/>
              <a:pathLst>
                <a:path w="4205129" h="474273">
                  <a:moveTo>
                    <a:pt x="0" y="0"/>
                  </a:moveTo>
                  <a:lnTo>
                    <a:pt x="4205129" y="0"/>
                  </a:lnTo>
                  <a:lnTo>
                    <a:pt x="4205129" y="474273"/>
                  </a:lnTo>
                  <a:lnTo>
                    <a:pt x="0" y="474273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4205129" cy="417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19175"/>
            <a:ext cx="10705100" cy="106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Montserrat Bold"/>
              </a:rPr>
              <a:t>Obrázky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74178"/>
            <a:ext cx="15900709" cy="6317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Quicksand"/>
              </a:rPr>
              <a:t>https://www.blesk.cz/clanek/zpravy-udalosti/297507/jitrnice-vs-eu-zabijacku-zakazali-ale-halal-porazky-maji-zelenou.html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Quicksand"/>
              </a:rPr>
              <a:t>https://www.irozhlas.cz/zpravy-domov/hoax-overovna-ukrajina-uprchlici-darovane-jidlo_2203250700_pik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Quicksand"/>
              </a:rPr>
              <a:t>https://manipulatori.cz/hoax-lod-s-africany-v-italskem-pristavu/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Quicksand"/>
              </a:rPr>
              <a:t>https://www.e-bezpeci.cz/images/werich_hoax.jpg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Quicksand"/>
              </a:rPr>
              <a:t>https://manipulatori.cz/hoax-vaclav-havel-egyptologovi-aneb-tim-citatem/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1889"/>
            <a:ext cx="11733800" cy="1323388"/>
            <a:chOff x="0" y="0"/>
            <a:chExt cx="4205129" cy="474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05129" cy="474273"/>
            </a:xfrm>
            <a:custGeom>
              <a:avLst/>
              <a:gdLst/>
              <a:ahLst/>
              <a:cxnLst/>
              <a:rect l="l" t="t" r="r" b="b"/>
              <a:pathLst>
                <a:path w="4205129" h="474273">
                  <a:moveTo>
                    <a:pt x="0" y="0"/>
                  </a:moveTo>
                  <a:lnTo>
                    <a:pt x="4205129" y="0"/>
                  </a:lnTo>
                  <a:lnTo>
                    <a:pt x="4205129" y="474273"/>
                  </a:lnTo>
                  <a:lnTo>
                    <a:pt x="0" y="474273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4205129" cy="417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19175"/>
            <a:ext cx="10705100" cy="106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Montserrat Bold"/>
              </a:rPr>
              <a:t>Zdroje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83703"/>
            <a:ext cx="15900709" cy="639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Quicksand"/>
              </a:rPr>
              <a:t>https://www.blesk.cz/clanek/zpravy-udalosti/297507/jitrnice-vs-eu-zabijacku-zakazali-ale-halal-porazky-maji-zelenou.html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Quicksand"/>
              </a:rPr>
              <a:t>https://www.irozhlas.cz/zpravy-domov/hoax-overovna-ukrajina-uprchlici-darovane-jidlo_2203250700_pik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Quicksand"/>
              </a:rPr>
              <a:t>https://ct24.ceskatelevize.cz/domaci/3232956-vakcina-proti-covidu-19-nikoho-neocipuje-ani-nezmeni-dna-reaguji-na-dezinformace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Quicksand"/>
              </a:rPr>
              <a:t>https://www.irozhlas.cz/zpravy-domov/jaromir-balda-teroristicky-utok-stromy-koleje_2012081146_pj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Quicksand"/>
              </a:rPr>
              <a:t>https://ct24.ceskatelevize.cz/domaci/2375818-zdroje-jsem-mel-ale-zrovna-vcera-mi-zmizely-rika-autor-dezinformaci-lzive-e-maily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Quicksand"/>
              </a:rPr>
              <a:t>https://www.idnes.cz/zpravy/zahranicni/makedonie-parlamentni-volby-falesne-zpravodajske-servery.A161205_125600_zahranicni_aba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1889"/>
            <a:ext cx="11733800" cy="1323388"/>
            <a:chOff x="0" y="0"/>
            <a:chExt cx="4205129" cy="474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05129" cy="474273"/>
            </a:xfrm>
            <a:custGeom>
              <a:avLst/>
              <a:gdLst/>
              <a:ahLst/>
              <a:cxnLst/>
              <a:rect l="l" t="t" r="r" b="b"/>
              <a:pathLst>
                <a:path w="4205129" h="474273">
                  <a:moveTo>
                    <a:pt x="0" y="0"/>
                  </a:moveTo>
                  <a:lnTo>
                    <a:pt x="4205129" y="0"/>
                  </a:lnTo>
                  <a:lnTo>
                    <a:pt x="4205129" y="474273"/>
                  </a:lnTo>
                  <a:lnTo>
                    <a:pt x="0" y="474273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4205129" cy="417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19175"/>
            <a:ext cx="10705100" cy="106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Montserrat Bold"/>
              </a:rPr>
              <a:t>Zdroje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3422" y="2947564"/>
            <a:ext cx="13817254" cy="394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085" lvl="1" indent="-340042">
              <a:lnSpc>
                <a:spcPts val="4409"/>
              </a:lnSpc>
              <a:buFont typeface="Arial"/>
              <a:buChar char="•"/>
            </a:pPr>
            <a:r>
              <a:rPr lang="en-US" sz="3150" dirty="0">
                <a:solidFill>
                  <a:srgbClr val="000000"/>
                </a:solidFill>
                <a:latin typeface="Quicksand"/>
              </a:rPr>
              <a:t>https://www.seznamzpravy.cz/clanek/zahranicni-sef-vagnerovcu-poprve-priznal-ze-zalozil-nejvetsi-ruskou-trolli-farmu-225694</a:t>
            </a:r>
          </a:p>
          <a:p>
            <a:pPr marL="680085" lvl="1" indent="-340042">
              <a:lnSpc>
                <a:spcPts val="4409"/>
              </a:lnSpc>
              <a:buFont typeface="Arial"/>
              <a:buChar char="•"/>
            </a:pPr>
            <a:r>
              <a:rPr lang="en-US" sz="3150" dirty="0">
                <a:solidFill>
                  <a:srgbClr val="000000"/>
                </a:solidFill>
                <a:latin typeface="Quicksand"/>
                <a:hlinkClick r:id="rId2"/>
              </a:rPr>
              <a:t>https://</a:t>
            </a:r>
            <a:r>
              <a:rPr lang="en-US" sz="3150" dirty="0" smtClean="0">
                <a:solidFill>
                  <a:srgbClr val="000000"/>
                </a:solidFill>
                <a:latin typeface="Quicksand"/>
                <a:hlinkClick r:id="rId2"/>
              </a:rPr>
              <a:t>www.denik.cz/ze_sveta/fake-news-troli-tovarna-petrohrad-ukrajina-rusko.html</a:t>
            </a:r>
            <a:endParaRPr lang="cs-CZ" sz="3150" dirty="0" smtClean="0">
              <a:solidFill>
                <a:srgbClr val="000000"/>
              </a:solidFill>
              <a:latin typeface="Quicksand"/>
            </a:endParaRPr>
          </a:p>
          <a:p>
            <a:pPr marL="680085" lvl="1" indent="-340042">
              <a:lnSpc>
                <a:spcPts val="4409"/>
              </a:lnSpc>
              <a:buFont typeface="Arial"/>
              <a:buChar char="•"/>
            </a:pPr>
            <a:r>
              <a:rPr lang="cs-CZ" sz="3150" b="1" dirty="0" err="1" smtClean="0">
                <a:solidFill>
                  <a:srgbClr val="000000"/>
                </a:solidFill>
                <a:latin typeface="Quicksand"/>
              </a:rPr>
              <a:t>Deepfake</a:t>
            </a:r>
            <a:r>
              <a:rPr lang="cs-CZ" sz="3150" b="1" dirty="0">
                <a:solidFill>
                  <a:srgbClr val="000000"/>
                </a:solidFill>
                <a:latin typeface="Quicksand"/>
              </a:rPr>
              <a:t> ukázka: </a:t>
            </a:r>
            <a:r>
              <a:rPr lang="cs-CZ" sz="3150" dirty="0">
                <a:solidFill>
                  <a:srgbClr val="000000"/>
                </a:solidFill>
                <a:latin typeface="Quicksand"/>
                <a:hlinkClick r:id="rId3"/>
              </a:rPr>
              <a:t>https://</a:t>
            </a:r>
            <a:r>
              <a:rPr lang="cs-CZ" sz="3150" dirty="0" smtClean="0">
                <a:solidFill>
                  <a:srgbClr val="000000"/>
                </a:solidFill>
                <a:latin typeface="Quicksand"/>
                <a:hlinkClick r:id="rId3"/>
              </a:rPr>
              <a:t>www.youtube.com/watch?v=FzMnDwpKJrI&amp;t=17s</a:t>
            </a:r>
            <a:endParaRPr lang="cs-CZ" sz="3150" dirty="0" smtClean="0">
              <a:solidFill>
                <a:srgbClr val="000000"/>
              </a:solidFill>
              <a:latin typeface="Quicksand"/>
            </a:endParaRPr>
          </a:p>
          <a:p>
            <a:pPr marL="680085" lvl="1" indent="-340042">
              <a:lnSpc>
                <a:spcPts val="4409"/>
              </a:lnSpc>
              <a:buFont typeface="Arial"/>
              <a:buChar char="•"/>
            </a:pPr>
            <a:endParaRPr lang="en-US" sz="3150" dirty="0">
              <a:solidFill>
                <a:srgbClr val="000000"/>
              </a:solidFill>
              <a:latin typeface="Quicksa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369" y="1285616"/>
            <a:ext cx="6081916" cy="1481051"/>
            <a:chOff x="0" y="0"/>
            <a:chExt cx="2179621" cy="5307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9621" cy="530775"/>
            </a:xfrm>
            <a:custGeom>
              <a:avLst/>
              <a:gdLst/>
              <a:ahLst/>
              <a:cxnLst/>
              <a:rect l="l" t="t" r="r" b="b"/>
              <a:pathLst>
                <a:path w="2179621" h="530775">
                  <a:moveTo>
                    <a:pt x="0" y="0"/>
                  </a:moveTo>
                  <a:lnTo>
                    <a:pt x="2179621" y="0"/>
                  </a:lnTo>
                  <a:lnTo>
                    <a:pt x="2179621" y="530775"/>
                  </a:lnTo>
                  <a:lnTo>
                    <a:pt x="0" y="530775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2179621" cy="473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93738" y="1050757"/>
            <a:ext cx="6442921" cy="8207543"/>
          </a:xfrm>
          <a:custGeom>
            <a:avLst/>
            <a:gdLst/>
            <a:ahLst/>
            <a:cxnLst/>
            <a:rect l="l" t="t" r="r" b="b"/>
            <a:pathLst>
              <a:path w="6442921" h="8207543">
                <a:moveTo>
                  <a:pt x="0" y="0"/>
                </a:moveTo>
                <a:lnTo>
                  <a:pt x="6442921" y="0"/>
                </a:lnTo>
                <a:lnTo>
                  <a:pt x="6442921" y="8207543"/>
                </a:lnTo>
                <a:lnTo>
                  <a:pt x="0" y="82075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739331" y="1543896"/>
            <a:ext cx="7798336" cy="993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6999" spc="209">
                <a:solidFill>
                  <a:srgbClr val="000000"/>
                </a:solidFill>
                <a:latin typeface="Montserrat Bold"/>
              </a:rPr>
              <a:t>Euromýty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369" y="1285616"/>
            <a:ext cx="11040706" cy="2320220"/>
            <a:chOff x="0" y="0"/>
            <a:chExt cx="3956740" cy="8315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56740" cy="831515"/>
            </a:xfrm>
            <a:custGeom>
              <a:avLst/>
              <a:gdLst/>
              <a:ahLst/>
              <a:cxnLst/>
              <a:rect l="l" t="t" r="r" b="b"/>
              <a:pathLst>
                <a:path w="3956740" h="831515">
                  <a:moveTo>
                    <a:pt x="0" y="0"/>
                  </a:moveTo>
                  <a:lnTo>
                    <a:pt x="3956740" y="0"/>
                  </a:lnTo>
                  <a:lnTo>
                    <a:pt x="3956740" y="831515"/>
                  </a:lnTo>
                  <a:lnTo>
                    <a:pt x="0" y="831515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3956740" cy="774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118419" y="2231988"/>
            <a:ext cx="7807014" cy="7026312"/>
          </a:xfrm>
          <a:custGeom>
            <a:avLst/>
            <a:gdLst/>
            <a:ahLst/>
            <a:cxnLst/>
            <a:rect l="l" t="t" r="r" b="b"/>
            <a:pathLst>
              <a:path w="7807014" h="7026312">
                <a:moveTo>
                  <a:pt x="0" y="0"/>
                </a:moveTo>
                <a:lnTo>
                  <a:pt x="7807014" y="0"/>
                </a:lnTo>
                <a:lnTo>
                  <a:pt x="7807014" y="7026312"/>
                </a:lnTo>
                <a:lnTo>
                  <a:pt x="0" y="70263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739331" y="1534371"/>
            <a:ext cx="10012006" cy="169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Evropská unie zakázala příliš křivé banány.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369" y="1285616"/>
            <a:ext cx="8378514" cy="3202795"/>
            <a:chOff x="0" y="0"/>
            <a:chExt cx="3002670" cy="11478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2670" cy="1147809"/>
            </a:xfrm>
            <a:custGeom>
              <a:avLst/>
              <a:gdLst/>
              <a:ahLst/>
              <a:cxnLst/>
              <a:rect l="l" t="t" r="r" b="b"/>
              <a:pathLst>
                <a:path w="3002670" h="1147809">
                  <a:moveTo>
                    <a:pt x="0" y="0"/>
                  </a:moveTo>
                  <a:lnTo>
                    <a:pt x="3002670" y="0"/>
                  </a:lnTo>
                  <a:lnTo>
                    <a:pt x="3002670" y="1147809"/>
                  </a:lnTo>
                  <a:lnTo>
                    <a:pt x="0" y="1147809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3002670" cy="1090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98507" y="1285616"/>
            <a:ext cx="4659033" cy="7293985"/>
          </a:xfrm>
          <a:custGeom>
            <a:avLst/>
            <a:gdLst/>
            <a:ahLst/>
            <a:cxnLst/>
            <a:rect l="l" t="t" r="r" b="b"/>
            <a:pathLst>
              <a:path w="4659033" h="7293985">
                <a:moveTo>
                  <a:pt x="0" y="0"/>
                </a:moveTo>
                <a:lnTo>
                  <a:pt x="4659033" y="0"/>
                </a:lnTo>
                <a:lnTo>
                  <a:pt x="4659033" y="7293985"/>
                </a:lnTo>
                <a:lnTo>
                  <a:pt x="0" y="7293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739331" y="1534371"/>
            <a:ext cx="5917440" cy="253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Evropská unie zakázala vyrábět rum.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369" y="1285616"/>
            <a:ext cx="8378514" cy="3857884"/>
            <a:chOff x="0" y="0"/>
            <a:chExt cx="3002670" cy="1382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2670" cy="1382579"/>
            </a:xfrm>
            <a:custGeom>
              <a:avLst/>
              <a:gdLst/>
              <a:ahLst/>
              <a:cxnLst/>
              <a:rect l="l" t="t" r="r" b="b"/>
              <a:pathLst>
                <a:path w="3002670" h="1382579">
                  <a:moveTo>
                    <a:pt x="0" y="0"/>
                  </a:moveTo>
                  <a:lnTo>
                    <a:pt x="3002670" y="0"/>
                  </a:lnTo>
                  <a:lnTo>
                    <a:pt x="3002670" y="1382579"/>
                  </a:lnTo>
                  <a:lnTo>
                    <a:pt x="0" y="1382579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3002670" cy="1325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653415" y="1285616"/>
            <a:ext cx="9170154" cy="6769590"/>
          </a:xfrm>
          <a:custGeom>
            <a:avLst/>
            <a:gdLst/>
            <a:ahLst/>
            <a:cxnLst/>
            <a:rect l="l" t="t" r="r" b="b"/>
            <a:pathLst>
              <a:path w="9170154" h="6769590">
                <a:moveTo>
                  <a:pt x="0" y="0"/>
                </a:moveTo>
                <a:lnTo>
                  <a:pt x="9170154" y="0"/>
                </a:lnTo>
                <a:lnTo>
                  <a:pt x="9170154" y="6769590"/>
                </a:lnTo>
                <a:lnTo>
                  <a:pt x="0" y="67695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739331" y="1534371"/>
            <a:ext cx="5917440" cy="3371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Evropská unie chtěla zakázat písmeno Ř.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369" y="1285616"/>
            <a:ext cx="8378514" cy="4056432"/>
            <a:chOff x="0" y="0"/>
            <a:chExt cx="3002670" cy="14537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2670" cy="1453734"/>
            </a:xfrm>
            <a:custGeom>
              <a:avLst/>
              <a:gdLst/>
              <a:ahLst/>
              <a:cxnLst/>
              <a:rect l="l" t="t" r="r" b="b"/>
              <a:pathLst>
                <a:path w="3002670" h="1453734">
                  <a:moveTo>
                    <a:pt x="0" y="0"/>
                  </a:moveTo>
                  <a:lnTo>
                    <a:pt x="3002670" y="0"/>
                  </a:lnTo>
                  <a:lnTo>
                    <a:pt x="3002670" y="1453734"/>
                  </a:lnTo>
                  <a:lnTo>
                    <a:pt x="0" y="1453734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3002670" cy="1396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616493" y="1285616"/>
            <a:ext cx="8642807" cy="8425226"/>
          </a:xfrm>
          <a:custGeom>
            <a:avLst/>
            <a:gdLst/>
            <a:ahLst/>
            <a:cxnLst/>
            <a:rect l="l" t="t" r="r" b="b"/>
            <a:pathLst>
              <a:path w="8642807" h="8425226">
                <a:moveTo>
                  <a:pt x="0" y="0"/>
                </a:moveTo>
                <a:lnTo>
                  <a:pt x="8642807" y="0"/>
                </a:lnTo>
                <a:lnTo>
                  <a:pt x="8642807" y="8425226"/>
                </a:lnTo>
                <a:lnTo>
                  <a:pt x="0" y="8425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739331" y="1534371"/>
            <a:ext cx="5917440" cy="3371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Evropská unie zakázala české zabijačky.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369" y="1285616"/>
            <a:ext cx="6501500" cy="2638526"/>
            <a:chOff x="0" y="0"/>
            <a:chExt cx="2329991" cy="9455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29991" cy="945588"/>
            </a:xfrm>
            <a:custGeom>
              <a:avLst/>
              <a:gdLst/>
              <a:ahLst/>
              <a:cxnLst/>
              <a:rect l="l" t="t" r="r" b="b"/>
              <a:pathLst>
                <a:path w="2329991" h="945588">
                  <a:moveTo>
                    <a:pt x="0" y="0"/>
                  </a:moveTo>
                  <a:lnTo>
                    <a:pt x="2329991" y="0"/>
                  </a:lnTo>
                  <a:lnTo>
                    <a:pt x="2329991" y="945588"/>
                  </a:lnTo>
                  <a:lnTo>
                    <a:pt x="0" y="945588"/>
                  </a:lnTo>
                  <a:close/>
                </a:path>
              </a:pathLst>
            </a:custGeom>
            <a:solidFill>
              <a:srgbClr val="FFD3D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2329991" cy="88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746971" y="2604878"/>
            <a:ext cx="10821294" cy="7182634"/>
          </a:xfrm>
          <a:custGeom>
            <a:avLst/>
            <a:gdLst/>
            <a:ahLst/>
            <a:cxnLst/>
            <a:rect l="l" t="t" r="r" b="b"/>
            <a:pathLst>
              <a:path w="10821294" h="7182634">
                <a:moveTo>
                  <a:pt x="0" y="0"/>
                </a:moveTo>
                <a:lnTo>
                  <a:pt x="10821293" y="0"/>
                </a:lnTo>
                <a:lnTo>
                  <a:pt x="10821293" y="7182634"/>
                </a:lnTo>
                <a:lnTo>
                  <a:pt x="0" y="7182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739331" y="1543896"/>
            <a:ext cx="7798336" cy="196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6999" spc="209">
                <a:solidFill>
                  <a:srgbClr val="000000"/>
                </a:solidFill>
                <a:latin typeface="Montserrat Bold"/>
              </a:rPr>
              <a:t>Městské legendy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555</Words>
  <Application>Microsoft Office PowerPoint</Application>
  <PresentationFormat>Vlastní</PresentationFormat>
  <Paragraphs>100</Paragraphs>
  <Slides>34</Slides>
  <Notes>3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1" baseType="lpstr">
      <vt:lpstr>Arial</vt:lpstr>
      <vt:lpstr>Quicksand Bold</vt:lpstr>
      <vt:lpstr>Calibri</vt:lpstr>
      <vt:lpstr>Montserrat</vt:lpstr>
      <vt:lpstr>Montserrat Bold</vt:lpstr>
      <vt:lpstr>Quicksand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Ve světě dezinformací</dc:title>
  <dc:creator>uzivatel</dc:creator>
  <cp:lastModifiedBy>Podsedníková Magda</cp:lastModifiedBy>
  <cp:revision>5</cp:revision>
  <dcterms:created xsi:type="dcterms:W3CDTF">2006-08-16T00:00:00Z</dcterms:created>
  <dcterms:modified xsi:type="dcterms:W3CDTF">2023-11-22T10:29:10Z</dcterms:modified>
  <dc:identifier>DAFqfksSQVM</dc:identifier>
</cp:coreProperties>
</file>