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Quicksand Bold" panose="020B0604020202020204" charset="-1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-18"/>
      <p:regular r:id="rId23"/>
    </p:embeddedFont>
    <p:embeddedFont>
      <p:font typeface="Montserrat Bold" panose="020B0604020202020204" charset="-1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873979"/>
            <a:ext cx="3214440" cy="1384321"/>
          </a:xfrm>
          <a:custGeom>
            <a:avLst/>
            <a:gdLst/>
            <a:ahLst/>
            <a:cxnLst/>
            <a:rect l="l" t="t" r="r" b="b"/>
            <a:pathLst>
              <a:path w="3214440" h="1384321">
                <a:moveTo>
                  <a:pt x="0" y="0"/>
                </a:moveTo>
                <a:lnTo>
                  <a:pt x="3214440" y="0"/>
                </a:lnTo>
                <a:lnTo>
                  <a:pt x="3214440" y="1384321"/>
                </a:lnTo>
                <a:lnTo>
                  <a:pt x="0" y="1384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19525" y="8013250"/>
            <a:ext cx="4539775" cy="1245050"/>
          </a:xfrm>
          <a:custGeom>
            <a:avLst/>
            <a:gdLst/>
            <a:ahLst/>
            <a:cxnLst/>
            <a:rect l="l" t="t" r="r" b="b"/>
            <a:pathLst>
              <a:path w="4539775" h="1245050">
                <a:moveTo>
                  <a:pt x="0" y="0"/>
                </a:moveTo>
                <a:lnTo>
                  <a:pt x="4539775" y="0"/>
                </a:lnTo>
                <a:lnTo>
                  <a:pt x="4539775" y="1245050"/>
                </a:lnTo>
                <a:lnTo>
                  <a:pt x="0" y="1245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939017"/>
            <a:ext cx="9144000" cy="4067294"/>
            <a:chOff x="0" y="0"/>
            <a:chExt cx="3277003" cy="1457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77003" cy="1457626"/>
            </a:xfrm>
            <a:custGeom>
              <a:avLst/>
              <a:gdLst/>
              <a:ahLst/>
              <a:cxnLst/>
              <a:rect l="l" t="t" r="r" b="b"/>
              <a:pathLst>
                <a:path w="3277003" h="1457626">
                  <a:moveTo>
                    <a:pt x="0" y="0"/>
                  </a:moveTo>
                  <a:lnTo>
                    <a:pt x="3277003" y="0"/>
                  </a:lnTo>
                  <a:lnTo>
                    <a:pt x="3277003" y="1457626"/>
                  </a:lnTo>
                  <a:lnTo>
                    <a:pt x="0" y="1457626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440326" y="1428657"/>
            <a:ext cx="6818974" cy="6034792"/>
          </a:xfrm>
          <a:custGeom>
            <a:avLst/>
            <a:gdLst/>
            <a:ahLst/>
            <a:cxnLst/>
            <a:rect l="l" t="t" r="r" b="b"/>
            <a:pathLst>
              <a:path w="6818974" h="6034792">
                <a:moveTo>
                  <a:pt x="0" y="0"/>
                </a:moveTo>
                <a:lnTo>
                  <a:pt x="6818974" y="0"/>
                </a:lnTo>
                <a:lnTo>
                  <a:pt x="6818974" y="6034792"/>
                </a:lnTo>
                <a:lnTo>
                  <a:pt x="0" y="6034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2599" y="2502705"/>
            <a:ext cx="7378802" cy="27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Montserrat Bold"/>
              </a:rPr>
              <a:t>Jak ověřovat informace?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814082"/>
            <a:ext cx="15895462" cy="6444218"/>
            <a:chOff x="0" y="0"/>
            <a:chExt cx="5696575" cy="2309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96575" cy="2309462"/>
            </a:xfrm>
            <a:custGeom>
              <a:avLst/>
              <a:gdLst/>
              <a:ahLst/>
              <a:cxnLst/>
              <a:rect l="l" t="t" r="r" b="b"/>
              <a:pathLst>
                <a:path w="5696575" h="2309462">
                  <a:moveTo>
                    <a:pt x="0" y="0"/>
                  </a:moveTo>
                  <a:lnTo>
                    <a:pt x="5696575" y="0"/>
                  </a:lnTo>
                  <a:lnTo>
                    <a:pt x="5696575" y="2309462"/>
                  </a:lnTo>
                  <a:lnTo>
                    <a:pt x="0" y="2309462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Jaké používá autor prostředky?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7067" y="2953961"/>
            <a:ext cx="14453865" cy="611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197">
                <a:solidFill>
                  <a:srgbClr val="000000"/>
                </a:solidFill>
                <a:latin typeface="Quicksand Bold"/>
              </a:rPr>
              <a:t>Přísně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utajovaná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 fakta. V Itálii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vypukla epidemie Eboly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, která se úřady pro národní bezpečnost musí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tajit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 lidem Italské úřady tají lidem, že v Itálii je oficielně registrováno 40 případů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EBOLY!!!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 První varování bylo učiněno před několika týdny z Lampedusy. Úřady pro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národní bezpečnost zakázaly hovořit a psát o této nebezpečné chorobě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 a tak se může šířit po celé Evropě, bez informování obyvatelstva, plnou měrou. Bylo by dobré se na následující možné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velké nebezpečí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 připravit a učinit kroky k vlastní sebeobraně svého zdraví. Pravděpodobně byla nákaza zapříčiněna uprchlíky ze Senegalu, kde se tato nemoc rozšířila. Může to být mor pro Evropu. Prosím </a:t>
            </a:r>
            <a:r>
              <a:rPr lang="en-US" sz="2499" u="sng" spc="197">
                <a:solidFill>
                  <a:srgbClr val="000000"/>
                </a:solidFill>
                <a:latin typeface="Quicksand Bold"/>
              </a:rPr>
              <a:t>rozšiřte tuto zprávu</a:t>
            </a:r>
            <a:r>
              <a:rPr lang="en-US" sz="2499" spc="197">
                <a:solidFill>
                  <a:srgbClr val="000000"/>
                </a:solidFill>
                <a:latin typeface="Quicksand Bold"/>
              </a:rPr>
              <a:t> na co nejvíce webů. Doporučuji raději nekupovat žádné produkty z Itálie a hlavně do Itálie nejezdit na dovolenou. Lepší ochrana neexistuje. Nemoc začíná plíživě a nebezpečně, může se přenášet od zvířat na člověka, přes tělní tekutiny a hlavně kontaktem s nemocnými. Při nákaze nastává prvně horečka, průjem a nevolnost. Než se přijde na pravou příčinu, většinou je už pozdě.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Jaké používá autor důkazy?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814082"/>
            <a:ext cx="12003453" cy="6444218"/>
            <a:chOff x="0" y="0"/>
            <a:chExt cx="4301767" cy="23094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01767" cy="2309462"/>
            </a:xfrm>
            <a:custGeom>
              <a:avLst/>
              <a:gdLst/>
              <a:ahLst/>
              <a:cxnLst/>
              <a:rect l="l" t="t" r="r" b="b"/>
              <a:pathLst>
                <a:path w="4301767" h="2309462">
                  <a:moveTo>
                    <a:pt x="0" y="0"/>
                  </a:moveTo>
                  <a:lnTo>
                    <a:pt x="4301767" y="0"/>
                  </a:lnTo>
                  <a:lnTo>
                    <a:pt x="4301767" y="2309462"/>
                  </a:lnTo>
                  <a:lnTo>
                    <a:pt x="0" y="2309462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447" y="3370539"/>
            <a:ext cx="10670916" cy="47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Cituje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další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b="1" dirty="0" err="1" smtClean="0">
                <a:solidFill>
                  <a:srgbClr val="000000"/>
                </a:solidFill>
                <a:latin typeface="Montserrat"/>
              </a:rPr>
              <a:t>zdroje</a:t>
            </a:r>
            <a:r>
              <a:rPr lang="en-US" sz="3956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i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s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odkazy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?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Říká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autor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956" b="1" dirty="0" err="1">
                <a:solidFill>
                  <a:srgbClr val="000000"/>
                </a:solidFill>
                <a:latin typeface="Montserrat"/>
              </a:rPr>
              <a:t>odkud</a:t>
            </a:r>
            <a:r>
              <a:rPr lang="en-US" sz="3956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b="1" dirty="0" err="1">
                <a:solidFill>
                  <a:srgbClr val="000000"/>
                </a:solidFill>
                <a:latin typeface="Montserrat"/>
              </a:rPr>
              <a:t>informaci</a:t>
            </a:r>
            <a:r>
              <a:rPr lang="en-US" sz="3956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b="1" dirty="0" err="1">
                <a:solidFill>
                  <a:srgbClr val="000000"/>
                </a:solidFill>
                <a:latin typeface="Montserrat"/>
              </a:rPr>
              <a:t>má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nebo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je to od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známého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kamaráda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, z "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důvěryhodných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zdrojů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"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apod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?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Promítá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do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sdělení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autor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svůj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b="1" dirty="0" err="1">
                <a:solidFill>
                  <a:srgbClr val="000000"/>
                </a:solidFill>
                <a:latin typeface="Montserrat"/>
              </a:rPr>
              <a:t>názor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?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Jde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z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článku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vidět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že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nás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chce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autor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o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něčem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56" dirty="0" err="1">
                <a:solidFill>
                  <a:srgbClr val="000000"/>
                </a:solidFill>
                <a:latin typeface="Montserrat"/>
              </a:rPr>
              <a:t>přesvědčit</a:t>
            </a:r>
            <a:r>
              <a:rPr lang="en-US" sz="3956" dirty="0">
                <a:solidFill>
                  <a:srgbClr val="000000"/>
                </a:solidFill>
                <a:latin typeface="Montserrat"/>
              </a:rPr>
              <a:t>?</a:t>
            </a:r>
          </a:p>
          <a:p>
            <a:pPr algn="l">
              <a:lnSpc>
                <a:spcPts val="4748"/>
              </a:lnSpc>
            </a:pPr>
            <a:endParaRPr lang="en-US" sz="3956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4977" y="2409246"/>
            <a:ext cx="13065444" cy="7673754"/>
          </a:xfrm>
          <a:custGeom>
            <a:avLst/>
            <a:gdLst/>
            <a:ahLst/>
            <a:cxnLst/>
            <a:rect l="l" t="t" r="r" b="b"/>
            <a:pathLst>
              <a:path w="13065444" h="7673754">
                <a:moveTo>
                  <a:pt x="0" y="0"/>
                </a:moveTo>
                <a:lnTo>
                  <a:pt x="13065445" y="0"/>
                </a:lnTo>
                <a:lnTo>
                  <a:pt x="13065445" y="7673755"/>
                </a:lnTo>
                <a:lnTo>
                  <a:pt x="0" y="767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Reference na Wikipedii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Co říkají jiné zdroje?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814082"/>
            <a:ext cx="12003453" cy="6444218"/>
            <a:chOff x="0" y="0"/>
            <a:chExt cx="4301767" cy="23094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01767" cy="2309462"/>
            </a:xfrm>
            <a:custGeom>
              <a:avLst/>
              <a:gdLst/>
              <a:ahLst/>
              <a:cxnLst/>
              <a:rect l="l" t="t" r="r" b="b"/>
              <a:pathLst>
                <a:path w="4301767" h="2309462">
                  <a:moveTo>
                    <a:pt x="0" y="0"/>
                  </a:moveTo>
                  <a:lnTo>
                    <a:pt x="4301767" y="0"/>
                  </a:lnTo>
                  <a:lnTo>
                    <a:pt x="4301767" y="2309462"/>
                  </a:lnTo>
                  <a:lnTo>
                    <a:pt x="0" y="2309462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447" y="3370539"/>
            <a:ext cx="10670916" cy="419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Pokud je nám článek podezřelý, můžeme si jej najít ve vyhledávači.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Doporučujeme Google, poslouží ale i Seznam.cz</a:t>
            </a:r>
          </a:p>
          <a:p>
            <a:pPr marL="854245" lvl="1" indent="-427123" algn="l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Používáme klíčová slova, která se jen tak všude neobjevují, nemusíme psát celé věty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Tipy, jak na Google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814082"/>
            <a:ext cx="15345661" cy="6444218"/>
            <a:chOff x="0" y="0"/>
            <a:chExt cx="5499539" cy="23094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539" cy="2309462"/>
            </a:xfrm>
            <a:custGeom>
              <a:avLst/>
              <a:gdLst/>
              <a:ahLst/>
              <a:cxnLst/>
              <a:rect l="l" t="t" r="r" b="b"/>
              <a:pathLst>
                <a:path w="5499539" h="2309462">
                  <a:moveTo>
                    <a:pt x="0" y="0"/>
                  </a:moveTo>
                  <a:lnTo>
                    <a:pt x="5499539" y="0"/>
                  </a:lnTo>
                  <a:lnTo>
                    <a:pt x="5499539" y="2309462"/>
                  </a:lnTo>
                  <a:lnTo>
                    <a:pt x="0" y="2309462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447" y="3361014"/>
            <a:ext cx="14302493" cy="587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Pro vyhledávání na sociálních sítích: symbol @, například @facebook.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Pro vyhledávání hashtagů: #, například #medialnivychova.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Vyloučení slov z vyhledávání: -, například Špaček pták -hokej.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Nalezení přesného slovního spojení: „“, příklad: „mediální výchova“.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Vyhledávání souvisejících webů: related:, příklad: related:seznam.cz.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V sekci nástroje se dá také upřesnit, v jakém časovém rozmezí má hledat výseldky (Google tak například vyhledá články od roku 2015 do roku 2017)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814082"/>
            <a:ext cx="8598142" cy="4906565"/>
            <a:chOff x="0" y="0"/>
            <a:chExt cx="3081380" cy="17584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380" cy="1758402"/>
            </a:xfrm>
            <a:custGeom>
              <a:avLst/>
              <a:gdLst/>
              <a:ahLst/>
              <a:cxnLst/>
              <a:rect l="l" t="t" r="r" b="b"/>
              <a:pathLst>
                <a:path w="3081380" h="1758402">
                  <a:moveTo>
                    <a:pt x="0" y="0"/>
                  </a:moveTo>
                  <a:lnTo>
                    <a:pt x="3081380" y="0"/>
                  </a:lnTo>
                  <a:lnTo>
                    <a:pt x="3081380" y="1758402"/>
                  </a:lnTo>
                  <a:lnTo>
                    <a:pt x="0" y="1758402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10517" y="6302842"/>
            <a:ext cx="6111185" cy="3717575"/>
          </a:xfrm>
          <a:custGeom>
            <a:avLst/>
            <a:gdLst/>
            <a:ahLst/>
            <a:cxnLst/>
            <a:rect l="l" t="t" r="r" b="b"/>
            <a:pathLst>
              <a:path w="6111185" h="3717575">
                <a:moveTo>
                  <a:pt x="0" y="0"/>
                </a:moveTo>
                <a:lnTo>
                  <a:pt x="6111185" y="0"/>
                </a:lnTo>
                <a:lnTo>
                  <a:pt x="6111185" y="3717575"/>
                </a:lnTo>
                <a:lnTo>
                  <a:pt x="0" y="371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37854" y="2487601"/>
            <a:ext cx="5169464" cy="4430677"/>
          </a:xfrm>
          <a:custGeom>
            <a:avLst/>
            <a:gdLst/>
            <a:ahLst/>
            <a:cxnLst/>
            <a:rect l="l" t="t" r="r" b="b"/>
            <a:pathLst>
              <a:path w="5169464" h="4430677">
                <a:moveTo>
                  <a:pt x="0" y="0"/>
                </a:moveTo>
                <a:lnTo>
                  <a:pt x="5169464" y="0"/>
                </a:lnTo>
                <a:lnTo>
                  <a:pt x="5169464" y="4430677"/>
                </a:lnTo>
                <a:lnTo>
                  <a:pt x="0" y="443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868"/>
            </a:stretch>
          </a:blipFill>
        </p:spPr>
      </p:sp>
      <p:sp>
        <p:nvSpPr>
          <p:cNvPr id="10" name="Freeform 10"/>
          <p:cNvSpPr/>
          <p:nvPr/>
        </p:nvSpPr>
        <p:spPr>
          <a:xfrm rot="-7040362">
            <a:off x="14540738" y="5912282"/>
            <a:ext cx="2090379" cy="590532"/>
          </a:xfrm>
          <a:custGeom>
            <a:avLst/>
            <a:gdLst/>
            <a:ahLst/>
            <a:cxnLst/>
            <a:rect l="l" t="t" r="r" b="b"/>
            <a:pathLst>
              <a:path w="2090379" h="590532">
                <a:moveTo>
                  <a:pt x="0" y="0"/>
                </a:moveTo>
                <a:lnTo>
                  <a:pt x="2090379" y="0"/>
                </a:lnTo>
                <a:lnTo>
                  <a:pt x="2090379" y="590532"/>
                </a:lnTo>
                <a:lnTo>
                  <a:pt x="0" y="59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Reverzní vyhledávání obrázků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8701" y="3093512"/>
            <a:ext cx="7936382" cy="427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V Google Chrome klikneme pravým tlačítkem myši na obrázek a klikneme na "vyhledat obrázek pomocí:Google"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</a:rPr>
              <a:t>Pokud nemáme prohlížeč Google Chrome, můžeme jít na google.com (ikona fotografie)</a:t>
            </a:r>
          </a:p>
        </p:txBody>
      </p:sp>
      <p:sp>
        <p:nvSpPr>
          <p:cNvPr id="13" name="Freeform 13"/>
          <p:cNvSpPr/>
          <p:nvPr/>
        </p:nvSpPr>
        <p:spPr>
          <a:xfrm rot="9034654" flipH="1" flipV="1">
            <a:off x="14853869" y="9135728"/>
            <a:ext cx="2090379" cy="590532"/>
          </a:xfrm>
          <a:custGeom>
            <a:avLst/>
            <a:gdLst/>
            <a:ahLst/>
            <a:cxnLst/>
            <a:rect l="l" t="t" r="r" b="b"/>
            <a:pathLst>
              <a:path w="2090379" h="590532">
                <a:moveTo>
                  <a:pt x="2090379" y="590532"/>
                </a:moveTo>
                <a:lnTo>
                  <a:pt x="0" y="590532"/>
                </a:lnTo>
                <a:lnTo>
                  <a:pt x="0" y="0"/>
                </a:lnTo>
                <a:lnTo>
                  <a:pt x="2090379" y="0"/>
                </a:lnTo>
                <a:lnTo>
                  <a:pt x="2090379" y="59053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2388393" cy="1323388"/>
            <a:chOff x="0" y="0"/>
            <a:chExt cx="4439720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9720" cy="474273"/>
            </a:xfrm>
            <a:custGeom>
              <a:avLst/>
              <a:gdLst/>
              <a:ahLst/>
              <a:cxnLst/>
              <a:rect l="l" t="t" r="r" b="b"/>
              <a:pathLst>
                <a:path w="4439720" h="474273">
                  <a:moveTo>
                    <a:pt x="0" y="0"/>
                  </a:moveTo>
                  <a:lnTo>
                    <a:pt x="4439720" y="0"/>
                  </a:lnTo>
                  <a:lnTo>
                    <a:pt x="443972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58767" y="2265278"/>
            <a:ext cx="6171342" cy="6993022"/>
          </a:xfrm>
          <a:custGeom>
            <a:avLst/>
            <a:gdLst/>
            <a:ahLst/>
            <a:cxnLst/>
            <a:rect l="l" t="t" r="r" b="b"/>
            <a:pathLst>
              <a:path w="6171342" h="6993022">
                <a:moveTo>
                  <a:pt x="0" y="0"/>
                </a:moveTo>
                <a:lnTo>
                  <a:pt x="6171342" y="0"/>
                </a:lnTo>
                <a:lnTo>
                  <a:pt x="6171342" y="6993022"/>
                </a:lnTo>
                <a:lnTo>
                  <a:pt x="0" y="6993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19175"/>
            <a:ext cx="11215008" cy="106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Montserrat Bold"/>
              </a:rPr>
              <a:t>Co budeme dnes dělat?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002172"/>
            <a:ext cx="7576113" cy="5519234"/>
            <a:chOff x="0" y="0"/>
            <a:chExt cx="2715108" cy="19779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108" cy="1977969"/>
            </a:xfrm>
            <a:custGeom>
              <a:avLst/>
              <a:gdLst/>
              <a:ahLst/>
              <a:cxnLst/>
              <a:rect l="l" t="t" r="r" b="b"/>
              <a:pathLst>
                <a:path w="2715108" h="1977969">
                  <a:moveTo>
                    <a:pt x="0" y="0"/>
                  </a:moveTo>
                  <a:lnTo>
                    <a:pt x="2715108" y="0"/>
                  </a:lnTo>
                  <a:lnTo>
                    <a:pt x="2715108" y="1977969"/>
                  </a:lnTo>
                  <a:lnTo>
                    <a:pt x="0" y="1977969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48447" y="3370539"/>
            <a:ext cx="5828557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1) Základní evaluace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8447" y="4713432"/>
            <a:ext cx="5828557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2) Jak použít Google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8447" y="6060816"/>
            <a:ext cx="7126150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3) Hledání obrázků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8447" y="7408201"/>
            <a:ext cx="6899221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4) Zdroje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5136"/>
            <a:ext cx="8613573" cy="6454169"/>
            <a:chOff x="0" y="0"/>
            <a:chExt cx="3086910" cy="2313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6910" cy="2313029"/>
            </a:xfrm>
            <a:custGeom>
              <a:avLst/>
              <a:gdLst/>
              <a:ahLst/>
              <a:cxnLst/>
              <a:rect l="l" t="t" r="r" b="b"/>
              <a:pathLst>
                <a:path w="3086910" h="2313029">
                  <a:moveTo>
                    <a:pt x="0" y="0"/>
                  </a:moveTo>
                  <a:lnTo>
                    <a:pt x="3086910" y="0"/>
                  </a:lnTo>
                  <a:lnTo>
                    <a:pt x="3086910" y="2313029"/>
                  </a:lnTo>
                  <a:lnTo>
                    <a:pt x="0" y="2313029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62891" y="1815136"/>
            <a:ext cx="7683219" cy="6482716"/>
          </a:xfrm>
          <a:custGeom>
            <a:avLst/>
            <a:gdLst/>
            <a:ahLst/>
            <a:cxnLst/>
            <a:rect l="l" t="t" r="r" b="b"/>
            <a:pathLst>
              <a:path w="7683219" h="6482716">
                <a:moveTo>
                  <a:pt x="0" y="0"/>
                </a:moveTo>
                <a:lnTo>
                  <a:pt x="7683220" y="0"/>
                </a:lnTo>
                <a:lnTo>
                  <a:pt x="7683220" y="6482717"/>
                </a:lnTo>
                <a:lnTo>
                  <a:pt x="0" y="6482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29979" y="2429664"/>
            <a:ext cx="6802136" cy="318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Montserrat Bold"/>
              </a:rPr>
              <a:t>Nejde si vše pořád ověřovat!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0232" y="6220191"/>
            <a:ext cx="6715326" cy="119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Nedělali bychom totiž nic jiného.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8613573" cy="8229600"/>
            <a:chOff x="0" y="0"/>
            <a:chExt cx="3086910" cy="2949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6910" cy="2949303"/>
            </a:xfrm>
            <a:custGeom>
              <a:avLst/>
              <a:gdLst/>
              <a:ahLst/>
              <a:cxnLst/>
              <a:rect l="l" t="t" r="r" b="b"/>
              <a:pathLst>
                <a:path w="3086910" h="2949303">
                  <a:moveTo>
                    <a:pt x="0" y="0"/>
                  </a:moveTo>
                  <a:lnTo>
                    <a:pt x="3086910" y="0"/>
                  </a:lnTo>
                  <a:lnTo>
                    <a:pt x="3086910" y="2949303"/>
                  </a:lnTo>
                  <a:lnTo>
                    <a:pt x="0" y="294930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58311" y="1028700"/>
            <a:ext cx="5479416" cy="8255241"/>
          </a:xfrm>
          <a:custGeom>
            <a:avLst/>
            <a:gdLst/>
            <a:ahLst/>
            <a:cxnLst/>
            <a:rect l="l" t="t" r="r" b="b"/>
            <a:pathLst>
              <a:path w="5479416" h="8255241">
                <a:moveTo>
                  <a:pt x="0" y="0"/>
                </a:moveTo>
                <a:lnTo>
                  <a:pt x="5479416" y="0"/>
                </a:lnTo>
                <a:lnTo>
                  <a:pt x="5479416" y="8255241"/>
                </a:lnTo>
                <a:lnTo>
                  <a:pt x="0" y="8255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02321" y="1548070"/>
            <a:ext cx="6802136" cy="106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Montserrat Bold"/>
              </a:rPr>
              <a:t>Co tedy dělat?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4701" y="3257660"/>
            <a:ext cx="6715326" cy="538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Najít si své ověřené zdroje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U neověřených zdrojů provést základní evaluaci informace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Všímat si znaků, které jsou manipulativní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Vyhledávat na internetu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2388393" cy="1323388"/>
            <a:chOff x="0" y="0"/>
            <a:chExt cx="4439720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9720" cy="474273"/>
            </a:xfrm>
            <a:custGeom>
              <a:avLst/>
              <a:gdLst/>
              <a:ahLst/>
              <a:cxnLst/>
              <a:rect l="l" t="t" r="r" b="b"/>
              <a:pathLst>
                <a:path w="4439720" h="474273">
                  <a:moveTo>
                    <a:pt x="0" y="0"/>
                  </a:moveTo>
                  <a:lnTo>
                    <a:pt x="4439720" y="0"/>
                  </a:lnTo>
                  <a:lnTo>
                    <a:pt x="443972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19175"/>
            <a:ext cx="11215008" cy="106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Montserrat Bold"/>
              </a:rPr>
              <a:t>Jak si najít svůj zdroj?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3002172"/>
            <a:ext cx="7576113" cy="5519234"/>
            <a:chOff x="0" y="0"/>
            <a:chExt cx="2715108" cy="19779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15108" cy="1977969"/>
            </a:xfrm>
            <a:custGeom>
              <a:avLst/>
              <a:gdLst/>
              <a:ahLst/>
              <a:cxnLst/>
              <a:rect l="l" t="t" r="r" b="b"/>
              <a:pathLst>
                <a:path w="2715108" h="1977969">
                  <a:moveTo>
                    <a:pt x="0" y="0"/>
                  </a:moveTo>
                  <a:lnTo>
                    <a:pt x="2715108" y="0"/>
                  </a:lnTo>
                  <a:lnTo>
                    <a:pt x="2715108" y="1977969"/>
                  </a:lnTo>
                  <a:lnTo>
                    <a:pt x="0" y="1977969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447" y="3370539"/>
            <a:ext cx="6696663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1) Kdo je autorem zprávy?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8447" y="4266282"/>
            <a:ext cx="5828557" cy="179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2) Jaké používá prostředky k přesvědčování?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8447" y="6361911"/>
            <a:ext cx="7126150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3) Jaké důkazy/argumenty?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8447" y="7408201"/>
            <a:ext cx="6899221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4) Co říkají jiné zdroje?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2388393" cy="1323388"/>
            <a:chOff x="0" y="0"/>
            <a:chExt cx="4439720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9720" cy="474273"/>
            </a:xfrm>
            <a:custGeom>
              <a:avLst/>
              <a:gdLst/>
              <a:ahLst/>
              <a:cxnLst/>
              <a:rect l="l" t="t" r="r" b="b"/>
              <a:pathLst>
                <a:path w="4439720" h="474273">
                  <a:moveTo>
                    <a:pt x="0" y="0"/>
                  </a:moveTo>
                  <a:lnTo>
                    <a:pt x="4439720" y="0"/>
                  </a:lnTo>
                  <a:lnTo>
                    <a:pt x="443972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958767"/>
            <a:ext cx="7576113" cy="6618835"/>
            <a:chOff x="0" y="0"/>
            <a:chExt cx="2715108" cy="2372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5108" cy="2372041"/>
            </a:xfrm>
            <a:custGeom>
              <a:avLst/>
              <a:gdLst/>
              <a:ahLst/>
              <a:cxnLst/>
              <a:rect l="l" t="t" r="r" b="b"/>
              <a:pathLst>
                <a:path w="2715108" h="2372041">
                  <a:moveTo>
                    <a:pt x="0" y="0"/>
                  </a:moveTo>
                  <a:lnTo>
                    <a:pt x="2715108" y="0"/>
                  </a:lnTo>
                  <a:lnTo>
                    <a:pt x="2715108" y="2372041"/>
                  </a:lnTo>
                  <a:lnTo>
                    <a:pt x="0" y="2372041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950155" y="2617246"/>
            <a:ext cx="8192112" cy="2684062"/>
          </a:xfrm>
          <a:custGeom>
            <a:avLst/>
            <a:gdLst/>
            <a:ahLst/>
            <a:cxnLst/>
            <a:rect l="l" t="t" r="r" b="b"/>
            <a:pathLst>
              <a:path w="8192112" h="2684062">
                <a:moveTo>
                  <a:pt x="0" y="0"/>
                </a:moveTo>
                <a:lnTo>
                  <a:pt x="8192112" y="0"/>
                </a:lnTo>
                <a:lnTo>
                  <a:pt x="8192112" y="2684062"/>
                </a:lnTo>
                <a:lnTo>
                  <a:pt x="0" y="2684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019175"/>
            <a:ext cx="11215008" cy="106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Montserrat Bold"/>
              </a:rPr>
              <a:t>Kdo je autorem zprávy?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68398"/>
            <a:ext cx="6715326" cy="598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Autor článku 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Podepsaný = nese odpovědnost za informace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Médium, na kterém je článek vydáván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Velká média zodpovídají za kvalitu informací, jejich vlastníci jsou známi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064921" y="5653276"/>
            <a:ext cx="5962581" cy="4148049"/>
          </a:xfrm>
          <a:custGeom>
            <a:avLst/>
            <a:gdLst/>
            <a:ahLst/>
            <a:cxnLst/>
            <a:rect l="l" t="t" r="r" b="b"/>
            <a:pathLst>
              <a:path w="5962581" h="4148049">
                <a:moveTo>
                  <a:pt x="0" y="0"/>
                </a:moveTo>
                <a:lnTo>
                  <a:pt x="5962581" y="0"/>
                </a:lnTo>
                <a:lnTo>
                  <a:pt x="5962581" y="4148049"/>
                </a:lnTo>
                <a:lnTo>
                  <a:pt x="0" y="4148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7166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5585916" cy="1323388"/>
            <a:chOff x="0" y="0"/>
            <a:chExt cx="558564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640" cy="474273"/>
            </a:xfrm>
            <a:custGeom>
              <a:avLst/>
              <a:gdLst/>
              <a:ahLst/>
              <a:cxnLst/>
              <a:rect l="l" t="t" r="r" b="b"/>
              <a:pathLst>
                <a:path w="5585640" h="474273">
                  <a:moveTo>
                    <a:pt x="0" y="0"/>
                  </a:moveTo>
                  <a:lnTo>
                    <a:pt x="5585640" y="0"/>
                  </a:lnTo>
                  <a:lnTo>
                    <a:pt x="558564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636513"/>
            <a:ext cx="7897699" cy="7045883"/>
          </a:xfrm>
          <a:custGeom>
            <a:avLst/>
            <a:gdLst/>
            <a:ahLst/>
            <a:cxnLst/>
            <a:rect l="l" t="t" r="r" b="b"/>
            <a:pathLst>
              <a:path w="7897699" h="7045883">
                <a:moveTo>
                  <a:pt x="0" y="0"/>
                </a:moveTo>
                <a:lnTo>
                  <a:pt x="7897699" y="0"/>
                </a:lnTo>
                <a:lnTo>
                  <a:pt x="7897699" y="7045883"/>
                </a:lnTo>
                <a:lnTo>
                  <a:pt x="0" y="704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94237" y="2924465"/>
            <a:ext cx="9150661" cy="6333835"/>
          </a:xfrm>
          <a:custGeom>
            <a:avLst/>
            <a:gdLst/>
            <a:ahLst/>
            <a:cxnLst/>
            <a:rect l="l" t="t" r="r" b="b"/>
            <a:pathLst>
              <a:path w="9150661" h="6333835">
                <a:moveTo>
                  <a:pt x="0" y="0"/>
                </a:moveTo>
                <a:lnTo>
                  <a:pt x="9150661" y="0"/>
                </a:lnTo>
                <a:lnTo>
                  <a:pt x="9150661" y="6333835"/>
                </a:lnTo>
                <a:lnTo>
                  <a:pt x="0" y="6333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1176288"/>
            <a:ext cx="1578847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Montserrat Bold"/>
              </a:rPr>
              <a:t>Dané médium či autora si můžeme vyhledat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5585916" cy="1323388"/>
            <a:chOff x="0" y="0"/>
            <a:chExt cx="558564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640" cy="474273"/>
            </a:xfrm>
            <a:custGeom>
              <a:avLst/>
              <a:gdLst/>
              <a:ahLst/>
              <a:cxnLst/>
              <a:rect l="l" t="t" r="r" b="b"/>
              <a:pathLst>
                <a:path w="5585640" h="474273">
                  <a:moveTo>
                    <a:pt x="0" y="0"/>
                  </a:moveTo>
                  <a:lnTo>
                    <a:pt x="5585640" y="0"/>
                  </a:lnTo>
                  <a:lnTo>
                    <a:pt x="558564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508966"/>
            <a:ext cx="7164197" cy="7474227"/>
          </a:xfrm>
          <a:custGeom>
            <a:avLst/>
            <a:gdLst/>
            <a:ahLst/>
            <a:cxnLst/>
            <a:rect l="l" t="t" r="r" b="b"/>
            <a:pathLst>
              <a:path w="7164197" h="7474227">
                <a:moveTo>
                  <a:pt x="0" y="0"/>
                </a:moveTo>
                <a:lnTo>
                  <a:pt x="7164197" y="0"/>
                </a:lnTo>
                <a:lnTo>
                  <a:pt x="7164197" y="7474227"/>
                </a:lnTo>
                <a:lnTo>
                  <a:pt x="0" y="7474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94354" y="3190282"/>
            <a:ext cx="8559886" cy="6111594"/>
          </a:xfrm>
          <a:custGeom>
            <a:avLst/>
            <a:gdLst/>
            <a:ahLst/>
            <a:cxnLst/>
            <a:rect l="l" t="t" r="r" b="b"/>
            <a:pathLst>
              <a:path w="8559886" h="6111594">
                <a:moveTo>
                  <a:pt x="0" y="0"/>
                </a:moveTo>
                <a:lnTo>
                  <a:pt x="8559887" y="0"/>
                </a:lnTo>
                <a:lnTo>
                  <a:pt x="8559887" y="6111595"/>
                </a:lnTo>
                <a:lnTo>
                  <a:pt x="0" y="6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074996"/>
            <a:ext cx="9306617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Pozor na tyto weby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6034438" cy="1323388"/>
            <a:chOff x="0" y="0"/>
            <a:chExt cx="5746381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6381" cy="474273"/>
            </a:xfrm>
            <a:custGeom>
              <a:avLst/>
              <a:gdLst/>
              <a:ahLst/>
              <a:cxnLst/>
              <a:rect l="l" t="t" r="r" b="b"/>
              <a:pathLst>
                <a:path w="5746381" h="474273">
                  <a:moveTo>
                    <a:pt x="0" y="0"/>
                  </a:moveTo>
                  <a:lnTo>
                    <a:pt x="5746381" y="0"/>
                  </a:lnTo>
                  <a:lnTo>
                    <a:pt x="5746381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814082"/>
            <a:ext cx="12003453" cy="6444218"/>
            <a:chOff x="0" y="0"/>
            <a:chExt cx="4301767" cy="2309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1767" cy="2309462"/>
            </a:xfrm>
            <a:custGeom>
              <a:avLst/>
              <a:gdLst/>
              <a:ahLst/>
              <a:cxnLst/>
              <a:rect l="l" t="t" r="r" b="b"/>
              <a:pathLst>
                <a:path w="4301767" h="2309462">
                  <a:moveTo>
                    <a:pt x="0" y="0"/>
                  </a:moveTo>
                  <a:lnTo>
                    <a:pt x="4301767" y="0"/>
                  </a:lnTo>
                  <a:lnTo>
                    <a:pt x="4301767" y="2309462"/>
                  </a:lnTo>
                  <a:lnTo>
                    <a:pt x="0" y="2309462"/>
                  </a:lnTo>
                  <a:close/>
                </a:path>
              </a:pathLst>
            </a:custGeom>
            <a:solidFill>
              <a:srgbClr val="FFD3D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8447" y="3370539"/>
            <a:ext cx="10670916" cy="539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Prostředky vyvolávající emoce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VELKÁ PÍSMENA S VYKŘIČNÍKY !!!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Pravopisné a stylistické chyby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Typické fráze a slova: SKANDÁL, TOTO VÁM V TELEVIZI NEUKÁŽOU...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Klasická témata: menšiny, Ukrajina, politici...</a:t>
            </a:r>
          </a:p>
          <a:p>
            <a:pPr marL="854245" lvl="1" indent="-427123">
              <a:lnSpc>
                <a:spcPts val="4748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Apel na sdílení</a:t>
            </a:r>
          </a:p>
          <a:p>
            <a:pPr marL="0" lvl="0" indent="0" algn="l">
              <a:lnSpc>
                <a:spcPts val="4748"/>
              </a:lnSpc>
            </a:pPr>
            <a:endParaRPr lang="en-US" sz="3956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074996"/>
            <a:ext cx="14862495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Jaké používá autor prostředky?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589</Words>
  <Application>Microsoft Office PowerPoint</Application>
  <PresentationFormat>Vlastní</PresentationFormat>
  <Paragraphs>54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Quicksand Bold</vt:lpstr>
      <vt:lpstr>Calibri</vt:lpstr>
      <vt:lpstr>Montserrat</vt:lpstr>
      <vt:lpstr>Montserrat 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Jak ověřovat informace</dc:title>
  <cp:lastModifiedBy>Podsedníková Magda</cp:lastModifiedBy>
  <cp:revision>3</cp:revision>
  <dcterms:created xsi:type="dcterms:W3CDTF">2006-08-16T00:00:00Z</dcterms:created>
  <dcterms:modified xsi:type="dcterms:W3CDTF">2023-11-10T09:05:37Z</dcterms:modified>
  <dc:identifier>DAFqx65bBpc</dc:identifier>
</cp:coreProperties>
</file>